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63" r:id="rId3"/>
    <p:sldId id="257" r:id="rId4"/>
    <p:sldId id="258" r:id="rId5"/>
    <p:sldId id="261" r:id="rId6"/>
    <p:sldId id="264" r:id="rId7"/>
    <p:sldId id="268" r:id="rId8"/>
    <p:sldId id="265" r:id="rId9"/>
    <p:sldId id="260" r:id="rId10"/>
    <p:sldId id="269" r:id="rId11"/>
    <p:sldId id="267" r:id="rId12"/>
    <p:sldId id="266" r:id="rId13"/>
    <p:sldId id="270" r:id="rId14"/>
    <p:sldId id="271" r:id="rId15"/>
    <p:sldId id="272" r:id="rId16"/>
    <p:sldId id="273" r:id="rId17"/>
    <p:sldId id="274" r:id="rId18"/>
    <p:sldId id="27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showGuides="1">
      <p:cViewPr>
        <p:scale>
          <a:sx n="90" d="100"/>
          <a:sy n="90" d="100"/>
        </p:scale>
        <p:origin x="-728" y="24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1736B1FB-ECF9-6A46-85DC-F6F762A8C6FB}" type="datetimeFigureOut">
              <a:rPr lang="en-US" smtClean="0"/>
              <a:pPr/>
              <a:t>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1736B1FB-ECF9-6A46-85DC-F6F762A8C6FB}" type="datetimeFigureOut">
              <a:rPr lang="en-US" smtClean="0"/>
              <a:pPr/>
              <a:t>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1736B1FB-ECF9-6A46-85DC-F6F762A8C6FB}" type="datetimeFigureOut">
              <a:rPr lang="en-US" smtClean="0"/>
              <a:pPr/>
              <a:t>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1736B1FB-ECF9-6A46-85DC-F6F762A8C6FB}" type="datetimeFigureOut">
              <a:rPr lang="en-US" smtClean="0"/>
              <a:pPr/>
              <a:t>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1736B1FB-ECF9-6A46-85DC-F6F762A8C6FB}" type="datetimeFigureOut">
              <a:rPr lang="en-US" smtClean="0"/>
              <a:pPr/>
              <a:t>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1736B1FB-ECF9-6A46-85DC-F6F762A8C6FB}" type="datetimeFigureOut">
              <a:rPr lang="en-US" smtClean="0"/>
              <a:pPr/>
              <a:t>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1736B1FB-ECF9-6A46-85DC-F6F762A8C6FB}" type="datetimeFigureOut">
              <a:rPr lang="en-US" smtClean="0"/>
              <a:pPr/>
              <a:t>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1736B1FB-ECF9-6A46-85DC-F6F762A8C6FB}" type="datetimeFigureOut">
              <a:rPr lang="en-US" smtClean="0"/>
              <a:pPr/>
              <a:t>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6B1FB-ECF9-6A46-85DC-F6F762A8C6FB}" type="datetimeFigureOut">
              <a:rPr lang="en-US" smtClean="0"/>
              <a:pPr/>
              <a:t>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1736B1FB-ECF9-6A46-85DC-F6F762A8C6FB}" type="datetimeFigureOut">
              <a:rPr lang="en-US" smtClean="0"/>
              <a:pPr/>
              <a:t>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1736B1FB-ECF9-6A46-85DC-F6F762A8C6FB}" type="datetimeFigureOut">
              <a:rPr lang="en-US" smtClean="0"/>
              <a:pPr/>
              <a:t>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6B1FB-ECF9-6A46-85DC-F6F762A8C6FB}" type="datetimeFigureOut">
              <a:rPr lang="en-US" smtClean="0"/>
              <a:pPr/>
              <a:t>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00C4CA-A282-8946-AA72-7B18789B6A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faculty.washington.edu/ghp/researcthemes/water-scienc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uochb.cz/web/document/cms_library/751.jpg" TargetMode="Externa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rikenresearch.riken.jp/eng/research/6068"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Água</a:t>
            </a:r>
            <a:r>
              <a:rPr lang="en-US" dirty="0" smtClean="0"/>
              <a:t> </a:t>
            </a:r>
            <a:r>
              <a:rPr lang="en-US" dirty="0" err="1" smtClean="0"/>
              <a:t>em</a:t>
            </a:r>
            <a:r>
              <a:rPr lang="en-US" dirty="0" smtClean="0"/>
              <a:t> </a:t>
            </a:r>
            <a:r>
              <a:rPr lang="en-US" dirty="0" err="1" smtClean="0"/>
              <a:t>superf</a:t>
            </a:r>
            <a:r>
              <a:rPr lang="en-US" dirty="0" err="1" smtClean="0"/>
              <a:t>ícies</a:t>
            </a:r>
            <a:r>
              <a:rPr lang="en-US" dirty="0" smtClean="0"/>
              <a:t> </a:t>
            </a:r>
            <a:r>
              <a:rPr lang="en-US" dirty="0" err="1" smtClean="0"/>
              <a:t>e</a:t>
            </a:r>
            <a:r>
              <a:rPr lang="en-US" dirty="0" smtClean="0"/>
              <a:t> </a:t>
            </a:r>
            <a:r>
              <a:rPr lang="en-US" dirty="0" smtClean="0"/>
              <a:t>interfaces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69467" cy="1143000"/>
          </a:xfrm>
        </p:spPr>
        <p:txBody>
          <a:bodyPr>
            <a:normAutofit fontScale="90000"/>
          </a:bodyPr>
          <a:lstStyle/>
          <a:p>
            <a:r>
              <a:rPr lang="en-US" dirty="0" err="1" smtClean="0"/>
              <a:t>Cumarinas</a:t>
            </a:r>
            <a:r>
              <a:rPr lang="en-US" dirty="0" smtClean="0"/>
              <a:t> </a:t>
            </a:r>
            <a:r>
              <a:rPr lang="en-US" dirty="0" err="1" smtClean="0"/>
              <a:t>em</a:t>
            </a:r>
            <a:r>
              <a:rPr lang="en-US" dirty="0" smtClean="0"/>
              <a:t> interfaces</a:t>
            </a:r>
            <a:endParaRPr lang="en-US" dirty="0"/>
          </a:p>
        </p:txBody>
      </p:sp>
      <p:sp>
        <p:nvSpPr>
          <p:cNvPr id="3" name="Content Placeholder 2"/>
          <p:cNvSpPr>
            <a:spLocks noGrp="1"/>
          </p:cNvSpPr>
          <p:nvPr>
            <p:ph idx="1"/>
          </p:nvPr>
        </p:nvSpPr>
        <p:spPr>
          <a:xfrm>
            <a:off x="457200" y="4374443"/>
            <a:ext cx="8229600" cy="1751719"/>
          </a:xfrm>
        </p:spPr>
        <p:txBody>
          <a:bodyPr>
            <a:normAutofit/>
          </a:bodyPr>
          <a:lstStyle/>
          <a:p>
            <a:r>
              <a:rPr lang="en-US" sz="1600" dirty="0" err="1" smtClean="0">
                <a:latin typeface="Arial"/>
                <a:ea typeface="Arial"/>
                <a:cs typeface="Arial"/>
              </a:rPr>
              <a:t>Sen</a:t>
            </a:r>
            <a:r>
              <a:rPr lang="en-US" sz="1600" dirty="0" smtClean="0">
                <a:latin typeface="Arial"/>
                <a:ea typeface="Arial"/>
                <a:cs typeface="Arial"/>
              </a:rPr>
              <a:t>, S., Yamaguchi, S. &amp; </a:t>
            </a:r>
            <a:r>
              <a:rPr lang="en-US" sz="1600" dirty="0" err="1" smtClean="0">
                <a:latin typeface="Arial"/>
                <a:ea typeface="Arial"/>
                <a:cs typeface="Arial"/>
              </a:rPr>
              <a:t>Tahara</a:t>
            </a:r>
            <a:r>
              <a:rPr lang="en-US" sz="1600" dirty="0" smtClean="0">
                <a:latin typeface="Arial"/>
                <a:ea typeface="Arial"/>
                <a:cs typeface="Arial"/>
              </a:rPr>
              <a:t>, T. Different molecules experience different polarities at the air/water interface. </a:t>
            </a:r>
            <a:r>
              <a:rPr lang="en-US" sz="1600" dirty="0" err="1" smtClean="0">
                <a:latin typeface="Arial"/>
                <a:ea typeface="Arial"/>
                <a:cs typeface="Arial"/>
              </a:rPr>
              <a:t>Ange</a:t>
            </a:r>
            <a:r>
              <a:rPr lang="en-US" sz="1600" i="1" dirty="0" err="1" smtClean="0">
                <a:latin typeface="Arial"/>
                <a:ea typeface="Arial"/>
                <a:cs typeface="Arial"/>
              </a:rPr>
              <a:t>wandte</a:t>
            </a:r>
            <a:r>
              <a:rPr lang="en-US" sz="1600" i="1" dirty="0" smtClean="0">
                <a:latin typeface="Arial"/>
                <a:ea typeface="Arial"/>
                <a:cs typeface="Arial"/>
              </a:rPr>
              <a:t> </a:t>
            </a:r>
            <a:r>
              <a:rPr lang="en-US" sz="1600" i="1" dirty="0" err="1" smtClean="0">
                <a:latin typeface="Arial"/>
                <a:ea typeface="Arial"/>
                <a:cs typeface="Arial"/>
              </a:rPr>
              <a:t>Chemie</a:t>
            </a:r>
            <a:r>
              <a:rPr lang="en-US" sz="1600" i="1" dirty="0" smtClean="0">
                <a:latin typeface="Arial"/>
                <a:ea typeface="Arial"/>
                <a:cs typeface="Arial"/>
              </a:rPr>
              <a:t> International Edition 48,</a:t>
            </a:r>
            <a:r>
              <a:rPr lang="en-US" sz="1600" dirty="0" smtClean="0">
                <a:latin typeface="Arial"/>
                <a:ea typeface="Arial"/>
                <a:cs typeface="Arial"/>
              </a:rPr>
              <a:t> </a:t>
            </a:r>
            <a:r>
              <a:rPr lang="en-US" sz="1600" b="1" dirty="0" smtClean="0">
                <a:latin typeface="Arial"/>
                <a:ea typeface="Arial"/>
                <a:cs typeface="Arial"/>
              </a:rPr>
              <a:t>643</a:t>
            </a:r>
            <a:r>
              <a:rPr lang="en-US" sz="1600" dirty="0" smtClean="0">
                <a:latin typeface="Arial"/>
                <a:ea typeface="Arial"/>
                <a:cs typeface="Arial"/>
              </a:rPr>
              <a:t>9–6442 (2009). </a:t>
            </a:r>
          </a:p>
          <a:p>
            <a:r>
              <a:rPr lang="en-US" sz="1600" dirty="0" smtClean="0">
                <a:latin typeface="Arial"/>
                <a:ea typeface="Arial"/>
                <a:cs typeface="Arial"/>
              </a:rPr>
              <a:t>Yamaguchi, S. &amp; </a:t>
            </a:r>
            <a:r>
              <a:rPr lang="en-US" sz="1600" dirty="0" err="1" smtClean="0">
                <a:latin typeface="Arial"/>
                <a:ea typeface="Arial"/>
                <a:cs typeface="Arial"/>
              </a:rPr>
              <a:t>Tahara</a:t>
            </a:r>
            <a:r>
              <a:rPr lang="en-US" sz="1600" dirty="0" smtClean="0">
                <a:latin typeface="Arial"/>
                <a:ea typeface="Arial"/>
                <a:cs typeface="Arial"/>
              </a:rPr>
              <a:t>, T. Precise electronic χ(2) spec</a:t>
            </a:r>
            <a:r>
              <a:rPr lang="en-US" sz="1600" i="1" dirty="0" smtClean="0">
                <a:latin typeface="Arial"/>
                <a:ea typeface="Arial"/>
                <a:cs typeface="Arial"/>
              </a:rPr>
              <a:t>t</a:t>
            </a:r>
            <a:r>
              <a:rPr lang="en-US" sz="1600" dirty="0" smtClean="0">
                <a:latin typeface="Arial"/>
                <a:ea typeface="Arial"/>
                <a:cs typeface="Arial"/>
              </a:rPr>
              <a:t>ra of molecules adsorbed at an interface measured by multiplex sum frequency generation. </a:t>
            </a:r>
            <a:r>
              <a:rPr lang="en-US" sz="1600" i="1" dirty="0" smtClean="0">
                <a:latin typeface="Arial"/>
                <a:ea typeface="Arial"/>
                <a:cs typeface="Arial"/>
              </a:rPr>
              <a:t>Journal of Physical Chemistry B 108, 19</a:t>
            </a:r>
            <a:r>
              <a:rPr lang="en-US" sz="1600" dirty="0" smtClean="0">
                <a:latin typeface="Arial"/>
                <a:ea typeface="Arial"/>
                <a:cs typeface="Arial"/>
              </a:rPr>
              <a:t>0</a:t>
            </a:r>
            <a:r>
              <a:rPr lang="en-US" sz="1600" b="1" dirty="0" smtClean="0">
                <a:latin typeface="Arial"/>
                <a:ea typeface="Arial"/>
                <a:cs typeface="Arial"/>
              </a:rPr>
              <a:t>79–19</a:t>
            </a:r>
            <a:r>
              <a:rPr lang="en-US" sz="1600" dirty="0" smtClean="0">
                <a:latin typeface="Arial"/>
                <a:ea typeface="Arial"/>
                <a:cs typeface="Arial"/>
              </a:rPr>
              <a:t>082 (2004)</a:t>
            </a:r>
            <a:endParaRPr lang="en-US" sz="1600" dirty="0"/>
          </a:p>
        </p:txBody>
      </p:sp>
      <p:pic>
        <p:nvPicPr>
          <p:cNvPr id="4" name="Picture 3"/>
          <p:cNvPicPr>
            <a:picLocks noChangeAspect="1"/>
          </p:cNvPicPr>
          <p:nvPr/>
        </p:nvPicPr>
        <p:blipFill>
          <a:blip r:embed="rId2"/>
          <a:stretch>
            <a:fillRect/>
          </a:stretch>
        </p:blipFill>
        <p:spPr>
          <a:xfrm>
            <a:off x="6152444" y="1650997"/>
            <a:ext cx="3048000" cy="1736558"/>
          </a:xfrm>
          <a:prstGeom prst="rect">
            <a:avLst/>
          </a:prstGeom>
        </p:spPr>
      </p:pic>
      <p:pic>
        <p:nvPicPr>
          <p:cNvPr id="5" name="Picture 4"/>
          <p:cNvPicPr>
            <a:picLocks noChangeAspect="1"/>
          </p:cNvPicPr>
          <p:nvPr/>
        </p:nvPicPr>
        <p:blipFill>
          <a:blip r:embed="rId3"/>
          <a:stretch>
            <a:fillRect/>
          </a:stretch>
        </p:blipFill>
        <p:spPr>
          <a:xfrm>
            <a:off x="640644" y="1417638"/>
            <a:ext cx="5511800" cy="23622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3333"/>
            <a:ext cx="8229600" cy="6222999"/>
          </a:xfrm>
        </p:spPr>
        <p:txBody>
          <a:bodyPr>
            <a:normAutofit fontScale="62500" lnSpcReduction="20000"/>
          </a:bodyPr>
          <a:lstStyle/>
          <a:p>
            <a:pPr>
              <a:buNone/>
            </a:pPr>
            <a:r>
              <a:rPr lang="en-US" dirty="0" err="1" smtClean="0"/>
              <a:t>Chaotropic</a:t>
            </a:r>
            <a:r>
              <a:rPr lang="en-US" dirty="0" smtClean="0"/>
              <a:t> substances and their effects on the mechanical strength of Portland cement–based material</a:t>
            </a:r>
          </a:p>
          <a:p>
            <a:pPr>
              <a:buNone/>
            </a:pPr>
            <a:endParaRPr lang="en-US" dirty="0" smtClean="0"/>
          </a:p>
          <a:p>
            <a:pPr>
              <a:buNone/>
            </a:pPr>
            <a:r>
              <a:rPr lang="en-US" dirty="0" smtClean="0"/>
              <a:t>Hebert Luis </a:t>
            </a:r>
            <a:r>
              <a:rPr lang="en-US" dirty="0" err="1" smtClean="0"/>
              <a:t>Rossetto</a:t>
            </a:r>
            <a:r>
              <a:rPr lang="en-US" dirty="0" smtClean="0"/>
              <a:t>; Milton Ferreira de Souza; Victor Carlos </a:t>
            </a:r>
            <a:r>
              <a:rPr lang="en-US" dirty="0" err="1" smtClean="0"/>
              <a:t>Pandolfelli</a:t>
            </a:r>
            <a:endParaRPr lang="en-US" dirty="0" smtClean="0"/>
          </a:p>
          <a:p>
            <a:pPr>
              <a:buNone/>
            </a:pPr>
            <a:r>
              <a:rPr lang="en-US" dirty="0" smtClean="0"/>
              <a:t>Materials Research (2008)</a:t>
            </a:r>
          </a:p>
          <a:p>
            <a:pPr>
              <a:buNone/>
            </a:pPr>
            <a:endParaRPr lang="en-US" dirty="0" smtClean="0"/>
          </a:p>
          <a:p>
            <a:pPr>
              <a:buNone/>
            </a:pPr>
            <a:r>
              <a:rPr lang="en-US" dirty="0" smtClean="0"/>
              <a:t>The ions follow the </a:t>
            </a:r>
            <a:r>
              <a:rPr lang="en-US" dirty="0" err="1" smtClean="0"/>
              <a:t>Hofmeister</a:t>
            </a:r>
            <a:r>
              <a:rPr lang="en-US" dirty="0" smtClean="0"/>
              <a:t> series (Figure 2b</a:t>
            </a:r>
            <a:r>
              <a:rPr lang="en-US" dirty="0" smtClean="0"/>
              <a:t>)</a:t>
            </a:r>
            <a:r>
              <a:rPr lang="en-US" dirty="0" smtClean="0"/>
              <a:t>…</a:t>
            </a:r>
            <a:r>
              <a:rPr lang="en-US" dirty="0" smtClean="0"/>
              <a:t>classify </a:t>
            </a:r>
            <a:r>
              <a:rPr lang="en-US" dirty="0" smtClean="0"/>
              <a:t>them according to their power of precipitating or </a:t>
            </a:r>
            <a:r>
              <a:rPr lang="en-US" dirty="0" err="1" smtClean="0"/>
              <a:t>solubilizing</a:t>
            </a:r>
            <a:r>
              <a:rPr lang="en-US" dirty="0" smtClean="0"/>
              <a:t> proteins. </a:t>
            </a:r>
            <a:endParaRPr lang="en-US" dirty="0" smtClean="0"/>
          </a:p>
          <a:p>
            <a:pPr>
              <a:buNone/>
            </a:pPr>
            <a:r>
              <a:rPr lang="en-US" dirty="0" smtClean="0"/>
              <a:t>…also </a:t>
            </a:r>
            <a:r>
              <a:rPr lang="en-US" dirty="0" smtClean="0"/>
              <a:t>reflect the ions influence on the surrounding water molecules, ranging from stabilization (</a:t>
            </a:r>
            <a:r>
              <a:rPr lang="en-US" dirty="0" err="1" smtClean="0"/>
              <a:t>kosmotropes</a:t>
            </a:r>
            <a:r>
              <a:rPr lang="en-US" dirty="0" smtClean="0"/>
              <a:t>) to disruption (</a:t>
            </a:r>
            <a:r>
              <a:rPr lang="en-US" dirty="0" err="1" smtClean="0"/>
              <a:t>chaotropes</a:t>
            </a:r>
            <a:r>
              <a:rPr lang="en-US" dirty="0" smtClean="0"/>
              <a:t>). </a:t>
            </a:r>
            <a:endParaRPr lang="en-US" dirty="0" smtClean="0"/>
          </a:p>
          <a:p>
            <a:pPr>
              <a:buNone/>
            </a:pPr>
            <a:r>
              <a:rPr lang="en-US" dirty="0" smtClean="0"/>
              <a:t>…controversy …about </a:t>
            </a:r>
            <a:r>
              <a:rPr lang="en-US" dirty="0" smtClean="0"/>
              <a:t>the mechanism</a:t>
            </a:r>
            <a:r>
              <a:rPr lang="en-US" dirty="0" smtClean="0"/>
              <a:t> … </a:t>
            </a:r>
            <a:r>
              <a:rPr lang="en-US" dirty="0" smtClean="0"/>
              <a:t>an ion can disturb the water </a:t>
            </a:r>
            <a:r>
              <a:rPr lang="en-US" dirty="0" smtClean="0"/>
              <a:t>structure</a:t>
            </a:r>
            <a:r>
              <a:rPr lang="en-US" dirty="0" smtClean="0"/>
              <a:t>…</a:t>
            </a:r>
            <a:r>
              <a:rPr lang="en-US" dirty="0" smtClean="0"/>
              <a:t>it </a:t>
            </a:r>
            <a:r>
              <a:rPr lang="en-US" dirty="0" smtClean="0"/>
              <a:t>is generally accepted that salts have a disordering effect on the H–bonding network. </a:t>
            </a:r>
          </a:p>
          <a:p>
            <a:pPr>
              <a:buNone/>
            </a:pPr>
            <a:r>
              <a:rPr lang="en-US" dirty="0" smtClean="0"/>
              <a:t>The </a:t>
            </a:r>
            <a:r>
              <a:rPr lang="en-US" dirty="0" err="1" smtClean="0"/>
              <a:t>chaotropic</a:t>
            </a:r>
            <a:r>
              <a:rPr lang="en-US" dirty="0" smtClean="0"/>
              <a:t> </a:t>
            </a:r>
            <a:r>
              <a:rPr lang="en-US" dirty="0" err="1" smtClean="0"/>
              <a:t>cations</a:t>
            </a:r>
            <a:r>
              <a:rPr lang="en-US" dirty="0" smtClean="0"/>
              <a:t> (such as Ca</a:t>
            </a:r>
            <a:r>
              <a:rPr lang="en-US" baseline="30000" dirty="0" smtClean="0"/>
              <a:t>2+</a:t>
            </a:r>
            <a:r>
              <a:rPr lang="en-US" dirty="0" smtClean="0"/>
              <a:t>, Li</a:t>
            </a:r>
            <a:r>
              <a:rPr lang="en-US" baseline="30000" dirty="0" smtClean="0"/>
              <a:t>+</a:t>
            </a:r>
            <a:r>
              <a:rPr lang="en-US" dirty="0" smtClean="0"/>
              <a:t>, and Na</a:t>
            </a:r>
            <a:r>
              <a:rPr lang="en-US" baseline="30000" dirty="0" smtClean="0"/>
              <a:t>+</a:t>
            </a:r>
            <a:r>
              <a:rPr lang="en-US" dirty="0" smtClean="0"/>
              <a:t>) effect on the bending strength of </a:t>
            </a:r>
            <a:r>
              <a:rPr lang="en-US" dirty="0" err="1" smtClean="0"/>
              <a:t>cementitious</a:t>
            </a:r>
            <a:r>
              <a:rPr lang="en-US" dirty="0" smtClean="0"/>
              <a:t> plates followed the destabilizing sequence of Ca</a:t>
            </a:r>
            <a:r>
              <a:rPr lang="en-US" baseline="30000" dirty="0" smtClean="0"/>
              <a:t>2+ </a:t>
            </a:r>
            <a:r>
              <a:rPr lang="en-US" dirty="0" smtClean="0"/>
              <a:t>&gt; Li</a:t>
            </a:r>
            <a:r>
              <a:rPr lang="en-US" baseline="30000" dirty="0" smtClean="0"/>
              <a:t>+</a:t>
            </a:r>
            <a:r>
              <a:rPr lang="en-US" dirty="0" smtClean="0"/>
              <a:t> ≈ Na</a:t>
            </a:r>
            <a:r>
              <a:rPr lang="en-US" baseline="30000" dirty="0" smtClean="0"/>
              <a:t>+</a:t>
            </a:r>
            <a:r>
              <a:rPr lang="en-US" dirty="0" smtClean="0"/>
              <a:t>. </a:t>
            </a:r>
          </a:p>
          <a:p>
            <a:pPr>
              <a:buNone/>
            </a:pPr>
            <a:r>
              <a:rPr lang="en-US" dirty="0" smtClean="0"/>
              <a:t>The lower the ion concentration, the less is the bending strength decrease. These </a:t>
            </a:r>
            <a:r>
              <a:rPr lang="en-US" dirty="0" err="1" smtClean="0"/>
              <a:t>chaotropic</a:t>
            </a:r>
            <a:r>
              <a:rPr lang="en-US" dirty="0" smtClean="0"/>
              <a:t> </a:t>
            </a:r>
            <a:r>
              <a:rPr lang="en-US" dirty="0" err="1" smtClean="0"/>
              <a:t>cations</a:t>
            </a:r>
            <a:r>
              <a:rPr lang="en-US" dirty="0" smtClean="0"/>
              <a:t> were all evaluated with the same </a:t>
            </a:r>
            <a:r>
              <a:rPr lang="en-US" dirty="0" err="1" smtClean="0"/>
              <a:t>chaotropic</a:t>
            </a:r>
            <a:r>
              <a:rPr lang="en-US" dirty="0" smtClean="0"/>
              <a:t> anion: OH</a:t>
            </a:r>
            <a:r>
              <a:rPr lang="en-US" baseline="30000" dirty="0" smtClean="0"/>
              <a:t>–</a:t>
            </a:r>
            <a:r>
              <a:rPr lang="en-US" dirty="0" smtClean="0"/>
              <a:t>. </a:t>
            </a:r>
            <a:endParaRPr lang="en-US" dirty="0" smtClean="0"/>
          </a:p>
          <a:p>
            <a:pPr>
              <a:buNone/>
            </a:pPr>
            <a:r>
              <a:rPr lang="en-US" dirty="0" smtClean="0"/>
              <a:t>…when </a:t>
            </a:r>
            <a:r>
              <a:rPr lang="en-US" dirty="0" smtClean="0"/>
              <a:t>a strong </a:t>
            </a:r>
            <a:r>
              <a:rPr lang="en-US" dirty="0" err="1" smtClean="0"/>
              <a:t>kosmotropic</a:t>
            </a:r>
            <a:r>
              <a:rPr lang="en-US" dirty="0" smtClean="0"/>
              <a:t> anion was used in the curing solution, such as for citrate, less severe reduction was imparted to the mechanical strength.</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lum bright="-22000" contrast="46000"/>
          </a:blip>
          <a:stretch>
            <a:fillRect/>
          </a:stretch>
        </p:blipFill>
        <p:spPr>
          <a:xfrm>
            <a:off x="1504950" y="165100"/>
            <a:ext cx="6134100" cy="65278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Água</a:t>
            </a:r>
            <a:r>
              <a:rPr lang="en-US" dirty="0" smtClean="0"/>
              <a:t> </a:t>
            </a:r>
            <a:r>
              <a:rPr lang="en-US" dirty="0" err="1" smtClean="0"/>
              <a:t>em</a:t>
            </a:r>
            <a:r>
              <a:rPr lang="en-US" dirty="0" smtClean="0"/>
              <a:t> </a:t>
            </a:r>
            <a:r>
              <a:rPr lang="en-US" dirty="0" err="1" smtClean="0"/>
              <a:t>superfícies</a:t>
            </a:r>
            <a:r>
              <a:rPr lang="en-US" dirty="0" smtClean="0"/>
              <a:t> </a:t>
            </a:r>
            <a:r>
              <a:rPr lang="en-US" dirty="0" err="1" smtClean="0"/>
              <a:t>metálicas</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Our understanding of water adsorption and the wetting </a:t>
            </a:r>
            <a:r>
              <a:rPr lang="en-US" dirty="0" smtClean="0"/>
              <a:t>of metal </a:t>
            </a:r>
            <a:r>
              <a:rPr lang="en-US" dirty="0" smtClean="0"/>
              <a:t>surfaces has undergone a substantial revision since 2002</a:t>
            </a:r>
            <a:r>
              <a:rPr lang="en-US" dirty="0" smtClean="0"/>
              <a:t>, prompted </a:t>
            </a:r>
            <a:r>
              <a:rPr lang="en-US" dirty="0" smtClean="0"/>
              <a:t>by the availability of reliable structure calculations </a:t>
            </a:r>
            <a:r>
              <a:rPr lang="en-US" dirty="0" smtClean="0"/>
              <a:t>for water </a:t>
            </a:r>
            <a:r>
              <a:rPr lang="en-US" dirty="0" smtClean="0"/>
              <a:t>at surfaces, as well as new experiments against </a:t>
            </a:r>
            <a:r>
              <a:rPr lang="en-US" dirty="0" smtClean="0"/>
              <a:t>which to </a:t>
            </a:r>
            <a:r>
              <a:rPr lang="en-US" dirty="0" smtClean="0"/>
              <a:t>test structural models. This work has shown that </a:t>
            </a:r>
            <a:r>
              <a:rPr lang="en-US" dirty="0" smtClean="0"/>
              <a:t>water adsorption </a:t>
            </a:r>
            <a:r>
              <a:rPr lang="en-US" dirty="0" smtClean="0"/>
              <a:t>at metal surfaces is much more complex and </a:t>
            </a:r>
            <a:r>
              <a:rPr lang="en-US" dirty="0" smtClean="0"/>
              <a:t>sensitive to </a:t>
            </a:r>
            <a:r>
              <a:rPr lang="en-US" dirty="0" smtClean="0"/>
              <a:t>the individual surface than was perhaps believed previously</a:t>
            </a:r>
            <a:r>
              <a:rPr lang="en-US" dirty="0" smtClean="0"/>
              <a:t>.</a:t>
            </a:r>
          </a:p>
          <a:p>
            <a:pPr>
              <a:buNone/>
            </a:pPr>
            <a:r>
              <a:rPr lang="en-US" i="1" dirty="0" smtClean="0"/>
              <a:t>Water adsorption and the wetting of metal surfaces</a:t>
            </a:r>
          </a:p>
          <a:p>
            <a:pPr>
              <a:buNone/>
            </a:pPr>
            <a:r>
              <a:rPr lang="en-US" i="1" dirty="0" smtClean="0"/>
              <a:t>A. </a:t>
            </a:r>
            <a:r>
              <a:rPr lang="en-US" i="1" dirty="0" smtClean="0"/>
              <a:t>Hodgson, S</a:t>
            </a:r>
            <a:r>
              <a:rPr lang="en-US" i="1" dirty="0" smtClean="0"/>
              <a:t>. </a:t>
            </a:r>
            <a:r>
              <a:rPr lang="en-US" i="1" dirty="0" err="1" smtClean="0"/>
              <a:t>Haq</a:t>
            </a:r>
            <a:r>
              <a:rPr lang="en-US" i="1" dirty="0" smtClean="0"/>
              <a:t>; Surface Science Reports (2009)</a:t>
            </a:r>
            <a:endParaRPr lang="en-US" i="1"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346222" y="274638"/>
            <a:ext cx="4340578" cy="1143000"/>
          </a:xfrm>
        </p:spPr>
        <p:txBody>
          <a:bodyPr/>
          <a:lstStyle/>
          <a:p>
            <a:r>
              <a:rPr lang="en-US" dirty="0" smtClean="0"/>
              <a:t>STM</a:t>
            </a:r>
            <a:endParaRPr lang="en-US" dirty="0"/>
          </a:p>
        </p:txBody>
      </p:sp>
      <p:sp>
        <p:nvSpPr>
          <p:cNvPr id="3" name="Content Placeholder 2"/>
          <p:cNvSpPr>
            <a:spLocks noGrp="1"/>
          </p:cNvSpPr>
          <p:nvPr>
            <p:ph idx="1"/>
          </p:nvPr>
        </p:nvSpPr>
        <p:spPr>
          <a:xfrm>
            <a:off x="4346222" y="1600200"/>
            <a:ext cx="4340578" cy="4525963"/>
          </a:xfrm>
        </p:spPr>
        <p:txBody>
          <a:bodyPr/>
          <a:lstStyle/>
          <a:p>
            <a:endParaRPr lang="en-US" dirty="0"/>
          </a:p>
        </p:txBody>
      </p:sp>
      <p:pic>
        <p:nvPicPr>
          <p:cNvPr id="5" name="Picture 4"/>
          <p:cNvPicPr>
            <a:picLocks noChangeAspect="1"/>
          </p:cNvPicPr>
          <p:nvPr/>
        </p:nvPicPr>
        <p:blipFill>
          <a:blip r:embed="rId2"/>
          <a:stretch>
            <a:fillRect/>
          </a:stretch>
        </p:blipFill>
        <p:spPr>
          <a:xfrm>
            <a:off x="482599" y="465491"/>
            <a:ext cx="3499807" cy="5660672"/>
          </a:xfrm>
          <a:prstGeom prst="rect">
            <a:avLst/>
          </a:prstGeom>
        </p:spPr>
      </p:pic>
      <p:pic>
        <p:nvPicPr>
          <p:cNvPr id="6" name="Picture 5"/>
          <p:cNvPicPr>
            <a:picLocks noChangeAspect="1"/>
          </p:cNvPicPr>
          <p:nvPr/>
        </p:nvPicPr>
        <p:blipFill>
          <a:blip r:embed="rId3"/>
          <a:stretch>
            <a:fillRect/>
          </a:stretch>
        </p:blipFill>
        <p:spPr>
          <a:xfrm>
            <a:off x="4025900" y="1417638"/>
            <a:ext cx="4660900" cy="49022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265332" y="1848556"/>
            <a:ext cx="2421467" cy="1143000"/>
          </a:xfrm>
        </p:spPr>
        <p:txBody>
          <a:bodyPr/>
          <a:lstStyle/>
          <a:p>
            <a:r>
              <a:rPr lang="en-US" dirty="0" smtClean="0"/>
              <a:t>TPD</a:t>
            </a:r>
            <a:endParaRPr lang="en-US" dirty="0"/>
          </a:p>
        </p:txBody>
      </p:sp>
      <p:pic>
        <p:nvPicPr>
          <p:cNvPr id="4" name="Picture 3"/>
          <p:cNvPicPr>
            <a:picLocks noChangeAspect="1"/>
          </p:cNvPicPr>
          <p:nvPr/>
        </p:nvPicPr>
        <p:blipFill>
          <a:blip r:embed="rId2"/>
          <a:stretch>
            <a:fillRect/>
          </a:stretch>
        </p:blipFill>
        <p:spPr>
          <a:xfrm>
            <a:off x="1227667" y="538163"/>
            <a:ext cx="4851400" cy="558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90444" y="274638"/>
            <a:ext cx="3527778" cy="5689600"/>
          </a:xfrm>
        </p:spPr>
        <p:txBody>
          <a:bodyPr/>
          <a:lstStyle/>
          <a:p>
            <a:r>
              <a:rPr lang="en-US" dirty="0" err="1" smtClean="0"/>
              <a:t>Monocamada</a:t>
            </a:r>
            <a:r>
              <a:rPr lang="en-US" dirty="0" smtClean="0"/>
              <a:t> + </a:t>
            </a:r>
            <a:br>
              <a:rPr lang="en-US" dirty="0" smtClean="0"/>
            </a:br>
            <a:r>
              <a:rPr lang="en-US" dirty="0" err="1" smtClean="0"/>
              <a:t>nanocristais</a:t>
            </a:r>
            <a:endParaRPr lang="en-US" dirty="0"/>
          </a:p>
        </p:txBody>
      </p:sp>
      <p:pic>
        <p:nvPicPr>
          <p:cNvPr id="4" name="Picture 3"/>
          <p:cNvPicPr>
            <a:picLocks noChangeAspect="1"/>
          </p:cNvPicPr>
          <p:nvPr/>
        </p:nvPicPr>
        <p:blipFill>
          <a:blip r:embed="rId2"/>
          <a:stretch>
            <a:fillRect/>
          </a:stretch>
        </p:blipFill>
        <p:spPr>
          <a:xfrm>
            <a:off x="457200" y="274638"/>
            <a:ext cx="5181600" cy="56896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Água</a:t>
            </a:r>
            <a:r>
              <a:rPr lang="en-US" dirty="0" smtClean="0"/>
              <a:t> </a:t>
            </a:r>
            <a:r>
              <a:rPr lang="en-US" dirty="0" err="1" smtClean="0"/>
              <a:t>em</a:t>
            </a:r>
            <a:r>
              <a:rPr lang="en-US" dirty="0" smtClean="0"/>
              <a:t> interfaces</a:t>
            </a:r>
            <a:endParaRPr lang="en-US" dirty="0"/>
          </a:p>
        </p:txBody>
      </p:sp>
      <p:sp>
        <p:nvSpPr>
          <p:cNvPr id="3" name="Content Placeholder 2"/>
          <p:cNvSpPr>
            <a:spLocks noGrp="1"/>
          </p:cNvSpPr>
          <p:nvPr>
            <p:ph idx="1"/>
          </p:nvPr>
        </p:nvSpPr>
        <p:spPr/>
        <p:txBody>
          <a:bodyPr/>
          <a:lstStyle/>
          <a:p>
            <a:pPr>
              <a:buNone/>
            </a:pPr>
            <a:r>
              <a:rPr lang="en-US" dirty="0" err="1" smtClean="0"/>
              <a:t>Qualquer</a:t>
            </a:r>
            <a:r>
              <a:rPr lang="en-US" dirty="0" smtClean="0"/>
              <a:t> </a:t>
            </a:r>
            <a:r>
              <a:rPr lang="en-US" dirty="0" err="1" smtClean="0"/>
              <a:t>superfície</a:t>
            </a:r>
            <a:r>
              <a:rPr lang="en-US" dirty="0" smtClean="0"/>
              <a:t> </a:t>
            </a:r>
            <a:r>
              <a:rPr lang="en-US" dirty="0" err="1" smtClean="0"/>
              <a:t>exposta</a:t>
            </a:r>
            <a:r>
              <a:rPr lang="en-US" dirty="0" smtClean="0"/>
              <a:t> </a:t>
            </a:r>
            <a:r>
              <a:rPr lang="en-US" dirty="0" err="1" smtClean="0"/>
              <a:t>à</a:t>
            </a:r>
            <a:r>
              <a:rPr lang="en-US" dirty="0" smtClean="0"/>
              <a:t> </a:t>
            </a:r>
            <a:r>
              <a:rPr lang="en-US" dirty="0" err="1" smtClean="0"/>
              <a:t>atmosfera</a:t>
            </a:r>
            <a:r>
              <a:rPr lang="en-US" dirty="0" smtClean="0"/>
              <a:t> </a:t>
            </a:r>
            <a:r>
              <a:rPr lang="en-US" dirty="0" err="1" smtClean="0"/>
              <a:t>contem</a:t>
            </a:r>
            <a:r>
              <a:rPr lang="en-US" dirty="0" smtClean="0"/>
              <a:t> </a:t>
            </a:r>
            <a:r>
              <a:rPr lang="en-US" dirty="0" err="1" smtClean="0"/>
              <a:t>água</a:t>
            </a:r>
            <a:r>
              <a:rPr lang="en-US" dirty="0" smtClean="0"/>
              <a:t> </a:t>
            </a:r>
            <a:r>
              <a:rPr lang="en-US" dirty="0" err="1" smtClean="0"/>
              <a:t>adsorvida</a:t>
            </a:r>
            <a:r>
              <a:rPr lang="en-US" dirty="0" smtClean="0"/>
              <a:t>,</a:t>
            </a:r>
          </a:p>
          <a:p>
            <a:pPr>
              <a:buNone/>
            </a:pPr>
            <a:r>
              <a:rPr lang="en-US" dirty="0" err="1" smtClean="0"/>
              <a:t>formando</a:t>
            </a:r>
            <a:r>
              <a:rPr lang="en-US" dirty="0" smtClean="0"/>
              <a:t> </a:t>
            </a:r>
            <a:r>
              <a:rPr lang="en-US" dirty="0" err="1" smtClean="0"/>
              <a:t>filmes</a:t>
            </a:r>
            <a:r>
              <a:rPr lang="en-US" dirty="0" smtClean="0"/>
              <a:t> </a:t>
            </a:r>
            <a:r>
              <a:rPr lang="en-US" dirty="0" err="1" smtClean="0"/>
              <a:t>ou</a:t>
            </a:r>
            <a:r>
              <a:rPr lang="en-US" dirty="0" smtClean="0"/>
              <a:t> </a:t>
            </a:r>
            <a:r>
              <a:rPr lang="en-US" dirty="0" err="1" smtClean="0"/>
              <a:t>ilhas</a:t>
            </a:r>
            <a:r>
              <a:rPr lang="en-US" dirty="0" smtClean="0"/>
              <a:t>,</a:t>
            </a:r>
          </a:p>
          <a:p>
            <a:pPr>
              <a:buNone/>
            </a:pPr>
            <a:r>
              <a:rPr lang="en-US" dirty="0" err="1" smtClean="0"/>
              <a:t>contribuindo</a:t>
            </a:r>
            <a:r>
              <a:rPr lang="en-US" dirty="0" smtClean="0"/>
              <a:t> </a:t>
            </a:r>
            <a:r>
              <a:rPr lang="en-US" dirty="0" err="1" smtClean="0"/>
              <a:t>para</a:t>
            </a:r>
            <a:r>
              <a:rPr lang="en-US" dirty="0" smtClean="0"/>
              <a:t> </a:t>
            </a:r>
            <a:r>
              <a:rPr lang="en-US" dirty="0" err="1" smtClean="0"/>
              <a:t>várias</a:t>
            </a:r>
            <a:r>
              <a:rPr lang="en-US" dirty="0" smtClean="0"/>
              <a:t> das </a:t>
            </a:r>
            <a:r>
              <a:rPr lang="en-US" dirty="0" err="1" smtClean="0"/>
              <a:t>propriedades</a:t>
            </a:r>
            <a:r>
              <a:rPr lang="en-US" dirty="0" smtClean="0"/>
              <a:t> </a:t>
            </a:r>
            <a:r>
              <a:rPr lang="en-US" dirty="0" err="1" smtClean="0"/>
              <a:t>superficiais</a:t>
            </a:r>
            <a:r>
              <a:rPr lang="en-US" dirty="0" smtClean="0"/>
              <a:t>.</a:t>
            </a: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Exerc</a:t>
            </a:r>
            <a:r>
              <a:rPr lang="en-US" dirty="0" err="1" smtClean="0"/>
              <a:t>ícios</a:t>
            </a:r>
            <a:r>
              <a:rPr lang="en-US" dirty="0" smtClean="0"/>
              <a:t> </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err="1" smtClean="0"/>
              <a:t>Encontre</a:t>
            </a:r>
            <a:r>
              <a:rPr lang="en-US" dirty="0" smtClean="0"/>
              <a:t> </a:t>
            </a:r>
            <a:r>
              <a:rPr lang="en-US" dirty="0" err="1" smtClean="0"/>
              <a:t>na</a:t>
            </a:r>
            <a:r>
              <a:rPr lang="en-US" dirty="0" smtClean="0"/>
              <a:t> </a:t>
            </a:r>
            <a:r>
              <a:rPr lang="en-US" dirty="0" err="1" smtClean="0"/>
              <a:t>literatura</a:t>
            </a:r>
            <a:r>
              <a:rPr lang="en-US" dirty="0" smtClean="0"/>
              <a:t> um </a:t>
            </a:r>
            <a:r>
              <a:rPr lang="en-US" dirty="0" err="1" smtClean="0"/>
              <a:t>artigo</a:t>
            </a:r>
            <a:r>
              <a:rPr lang="en-US" dirty="0" smtClean="0"/>
              <a:t> </a:t>
            </a:r>
            <a:r>
              <a:rPr lang="en-US" dirty="0" err="1" smtClean="0"/>
              <a:t>que</a:t>
            </a:r>
            <a:r>
              <a:rPr lang="en-US" dirty="0" smtClean="0"/>
              <a:t> </a:t>
            </a:r>
            <a:r>
              <a:rPr lang="en-US" dirty="0" err="1" smtClean="0"/>
              <a:t>trate</a:t>
            </a:r>
            <a:r>
              <a:rPr lang="en-US" dirty="0" smtClean="0"/>
              <a:t> </a:t>
            </a:r>
            <a:r>
              <a:rPr lang="en-US" dirty="0" err="1" smtClean="0"/>
              <a:t>da</a:t>
            </a:r>
            <a:r>
              <a:rPr lang="en-US" dirty="0" smtClean="0"/>
              <a:t> </a:t>
            </a:r>
            <a:r>
              <a:rPr lang="en-US" dirty="0" err="1" smtClean="0"/>
              <a:t>adsor</a:t>
            </a:r>
            <a:r>
              <a:rPr lang="en-US" dirty="0" err="1" smtClean="0"/>
              <a:t>ção</a:t>
            </a:r>
            <a:r>
              <a:rPr lang="en-US" dirty="0" smtClean="0"/>
              <a:t> </a:t>
            </a:r>
            <a:r>
              <a:rPr lang="en-US" dirty="0" err="1" smtClean="0"/>
              <a:t>da</a:t>
            </a:r>
            <a:r>
              <a:rPr lang="en-US" dirty="0" smtClean="0"/>
              <a:t> </a:t>
            </a:r>
            <a:r>
              <a:rPr lang="en-US" dirty="0" err="1" smtClean="0"/>
              <a:t>água</a:t>
            </a:r>
            <a:r>
              <a:rPr lang="en-US" dirty="0" smtClean="0"/>
              <a:t> </a:t>
            </a:r>
            <a:r>
              <a:rPr lang="en-US" dirty="0" err="1" smtClean="0"/>
              <a:t>em</a:t>
            </a:r>
            <a:r>
              <a:rPr lang="en-US" dirty="0" smtClean="0"/>
              <a:t> </a:t>
            </a:r>
            <a:r>
              <a:rPr lang="en-US" dirty="0" err="1" smtClean="0"/>
              <a:t>algum</a:t>
            </a:r>
            <a:r>
              <a:rPr lang="en-US" dirty="0" smtClean="0"/>
              <a:t> </a:t>
            </a:r>
            <a:r>
              <a:rPr lang="en-US" dirty="0" err="1" smtClean="0"/>
              <a:t>tipo</a:t>
            </a:r>
            <a:r>
              <a:rPr lang="en-US" dirty="0" smtClean="0"/>
              <a:t> de </a:t>
            </a:r>
            <a:r>
              <a:rPr lang="en-US" dirty="0" err="1" smtClean="0"/>
              <a:t>superfície</a:t>
            </a:r>
            <a:r>
              <a:rPr lang="en-US" dirty="0" smtClean="0"/>
              <a:t>.</a:t>
            </a:r>
          </a:p>
          <a:p>
            <a:pPr>
              <a:buNone/>
            </a:pPr>
            <a:r>
              <a:rPr lang="en-US" dirty="0" err="1" smtClean="0"/>
              <a:t>Responda</a:t>
            </a:r>
            <a:r>
              <a:rPr lang="en-US" dirty="0" smtClean="0"/>
              <a:t> </a:t>
            </a:r>
            <a:r>
              <a:rPr lang="en-US" dirty="0" err="1" smtClean="0"/>
              <a:t>às</a:t>
            </a:r>
            <a:r>
              <a:rPr lang="en-US" dirty="0" smtClean="0"/>
              <a:t> </a:t>
            </a:r>
            <a:r>
              <a:rPr lang="en-US" dirty="0" err="1" smtClean="0"/>
              <a:t>perguntas</a:t>
            </a:r>
            <a:r>
              <a:rPr lang="en-US" dirty="0" smtClean="0"/>
              <a:t>:</a:t>
            </a:r>
          </a:p>
          <a:p>
            <a:pPr>
              <a:buNone/>
            </a:pPr>
            <a:r>
              <a:rPr lang="en-US" dirty="0" smtClean="0"/>
              <a:t>	1- </a:t>
            </a:r>
            <a:r>
              <a:rPr lang="en-US" dirty="0" err="1" smtClean="0"/>
              <a:t>Qual</a:t>
            </a:r>
            <a:r>
              <a:rPr lang="en-US" dirty="0" smtClean="0"/>
              <a:t> </a:t>
            </a:r>
            <a:r>
              <a:rPr lang="en-US" dirty="0" err="1" smtClean="0"/>
              <a:t>é</a:t>
            </a:r>
            <a:r>
              <a:rPr lang="en-US" dirty="0" smtClean="0"/>
              <a:t> a </a:t>
            </a:r>
            <a:r>
              <a:rPr lang="en-US" dirty="0" err="1" smtClean="0"/>
              <a:t>superfície</a:t>
            </a:r>
            <a:r>
              <a:rPr lang="en-US" dirty="0" smtClean="0"/>
              <a:t> </a:t>
            </a:r>
            <a:r>
              <a:rPr lang="en-US" dirty="0" err="1" smtClean="0"/>
              <a:t>estudada</a:t>
            </a:r>
            <a:r>
              <a:rPr lang="en-US" dirty="0" smtClean="0"/>
              <a:t>, </a:t>
            </a:r>
            <a:r>
              <a:rPr lang="en-US" dirty="0" err="1" smtClean="0"/>
              <a:t>qual</a:t>
            </a:r>
            <a:r>
              <a:rPr lang="en-US" dirty="0" smtClean="0"/>
              <a:t> </a:t>
            </a:r>
            <a:r>
              <a:rPr lang="en-US" dirty="0" err="1" smtClean="0"/>
              <a:t>é</a:t>
            </a:r>
            <a:r>
              <a:rPr lang="en-US" dirty="0" smtClean="0"/>
              <a:t> a </a:t>
            </a:r>
            <a:r>
              <a:rPr lang="en-US" dirty="0" err="1" smtClean="0"/>
              <a:t>sua</a:t>
            </a:r>
            <a:r>
              <a:rPr lang="en-US" dirty="0" smtClean="0"/>
              <a:t> </a:t>
            </a:r>
            <a:r>
              <a:rPr lang="en-US" dirty="0" err="1" smtClean="0"/>
              <a:t>composição</a:t>
            </a:r>
            <a:r>
              <a:rPr lang="en-US" dirty="0" smtClean="0"/>
              <a:t> </a:t>
            </a:r>
            <a:r>
              <a:rPr lang="en-US" dirty="0" err="1" smtClean="0"/>
              <a:t>e</a:t>
            </a:r>
            <a:r>
              <a:rPr lang="en-US" dirty="0" smtClean="0"/>
              <a:t> </a:t>
            </a:r>
            <a:r>
              <a:rPr lang="en-US" dirty="0" err="1" smtClean="0"/>
              <a:t>quais</a:t>
            </a:r>
            <a:r>
              <a:rPr lang="en-US" dirty="0" smtClean="0"/>
              <a:t> </a:t>
            </a:r>
            <a:r>
              <a:rPr lang="en-US" dirty="0" err="1" smtClean="0"/>
              <a:t>são</a:t>
            </a:r>
            <a:r>
              <a:rPr lang="en-US" dirty="0" smtClean="0"/>
              <a:t> </a:t>
            </a:r>
            <a:r>
              <a:rPr lang="en-US" dirty="0" err="1" smtClean="0"/>
              <a:t>suas</a:t>
            </a:r>
            <a:r>
              <a:rPr lang="en-US" dirty="0" smtClean="0"/>
              <a:t> </a:t>
            </a:r>
            <a:r>
              <a:rPr lang="en-US" dirty="0" err="1" smtClean="0"/>
              <a:t>características</a:t>
            </a:r>
            <a:r>
              <a:rPr lang="en-US" dirty="0" smtClean="0"/>
              <a:t>?</a:t>
            </a:r>
          </a:p>
          <a:p>
            <a:pPr>
              <a:buNone/>
            </a:pPr>
            <a:r>
              <a:rPr lang="en-US" dirty="0" smtClean="0"/>
              <a:t>	2- </a:t>
            </a:r>
            <a:r>
              <a:rPr lang="en-US" dirty="0" err="1" smtClean="0"/>
              <a:t>Quais</a:t>
            </a:r>
            <a:r>
              <a:rPr lang="en-US" dirty="0" smtClean="0"/>
              <a:t> </a:t>
            </a:r>
            <a:r>
              <a:rPr lang="en-US" dirty="0" err="1" smtClean="0"/>
              <a:t>são</a:t>
            </a:r>
            <a:r>
              <a:rPr lang="en-US" dirty="0" smtClean="0"/>
              <a:t> as </a:t>
            </a:r>
            <a:r>
              <a:rPr lang="en-US" dirty="0" err="1" smtClean="0"/>
              <a:t>características</a:t>
            </a:r>
            <a:r>
              <a:rPr lang="en-US" dirty="0" smtClean="0"/>
              <a:t> do </a:t>
            </a:r>
            <a:r>
              <a:rPr lang="en-US" dirty="0" err="1" smtClean="0"/>
              <a:t>fenômeno</a:t>
            </a:r>
            <a:r>
              <a:rPr lang="en-US" dirty="0" smtClean="0"/>
              <a:t> de </a:t>
            </a:r>
            <a:r>
              <a:rPr lang="en-US" dirty="0" err="1" smtClean="0"/>
              <a:t>adsorção</a:t>
            </a:r>
            <a:r>
              <a:rPr lang="en-US" dirty="0" smtClean="0"/>
              <a:t> </a:t>
            </a:r>
            <a:r>
              <a:rPr lang="en-US" dirty="0" err="1" smtClean="0"/>
              <a:t>da</a:t>
            </a:r>
            <a:r>
              <a:rPr lang="en-US" dirty="0" smtClean="0"/>
              <a:t> </a:t>
            </a:r>
            <a:r>
              <a:rPr lang="en-US" dirty="0" err="1" smtClean="0"/>
              <a:t>água</a:t>
            </a:r>
            <a:r>
              <a:rPr lang="en-US" dirty="0" smtClean="0"/>
              <a:t> </a:t>
            </a:r>
            <a:r>
              <a:rPr lang="en-US" dirty="0" err="1" smtClean="0"/>
              <a:t>nesta</a:t>
            </a:r>
            <a:r>
              <a:rPr lang="en-US" dirty="0" smtClean="0"/>
              <a:t> </a:t>
            </a:r>
            <a:r>
              <a:rPr lang="en-US" dirty="0" err="1" smtClean="0"/>
              <a:t>superfície</a:t>
            </a:r>
            <a:r>
              <a:rPr lang="en-US" dirty="0" smtClean="0"/>
              <a:t>.</a:t>
            </a:r>
          </a:p>
          <a:p>
            <a:pPr>
              <a:buNone/>
            </a:pPr>
            <a:r>
              <a:rPr lang="en-US" dirty="0" smtClean="0"/>
              <a:t>	3- </a:t>
            </a:r>
            <a:r>
              <a:rPr lang="en-US" dirty="0" err="1" smtClean="0"/>
              <a:t>Ocorre</a:t>
            </a:r>
            <a:r>
              <a:rPr lang="en-US" dirty="0" smtClean="0"/>
              <a:t> </a:t>
            </a:r>
            <a:r>
              <a:rPr lang="en-US" dirty="0" err="1" smtClean="0"/>
              <a:t>apenas</a:t>
            </a:r>
            <a:r>
              <a:rPr lang="en-US" dirty="0" smtClean="0"/>
              <a:t> </a:t>
            </a:r>
            <a:r>
              <a:rPr lang="en-US" dirty="0" err="1" smtClean="0"/>
              <a:t>adsorção</a:t>
            </a:r>
            <a:r>
              <a:rPr lang="en-US" dirty="0" smtClean="0"/>
              <a:t> </a:t>
            </a:r>
            <a:r>
              <a:rPr lang="en-US" dirty="0" err="1" smtClean="0"/>
              <a:t>ou</a:t>
            </a:r>
            <a:r>
              <a:rPr lang="en-US" dirty="0" smtClean="0"/>
              <a:t> </a:t>
            </a:r>
            <a:r>
              <a:rPr lang="en-US" dirty="0" err="1" smtClean="0"/>
              <a:t>também</a:t>
            </a:r>
            <a:r>
              <a:rPr lang="en-US" dirty="0" smtClean="0"/>
              <a:t> </a:t>
            </a:r>
            <a:r>
              <a:rPr lang="en-US" dirty="0" err="1" smtClean="0"/>
              <a:t>ocorre</a:t>
            </a:r>
            <a:r>
              <a:rPr lang="en-US" dirty="0" smtClean="0"/>
              <a:t> </a:t>
            </a:r>
            <a:r>
              <a:rPr lang="en-US" dirty="0" err="1" smtClean="0"/>
              <a:t>absorção</a:t>
            </a:r>
            <a:r>
              <a:rPr lang="en-US" dirty="0" smtClean="0"/>
              <a:t> </a:t>
            </a:r>
            <a:r>
              <a:rPr lang="en-US" dirty="0" err="1" smtClean="0"/>
              <a:t>da</a:t>
            </a:r>
            <a:r>
              <a:rPr lang="en-US" dirty="0" smtClean="0"/>
              <a:t> </a:t>
            </a:r>
            <a:r>
              <a:rPr lang="en-US" dirty="0" err="1" smtClean="0"/>
              <a:t>água</a:t>
            </a:r>
            <a:r>
              <a:rPr lang="en-US" dirty="0" smtClean="0"/>
              <a:t>?</a:t>
            </a:r>
          </a:p>
          <a:p>
            <a:pPr>
              <a:buNone/>
            </a:pPr>
            <a:r>
              <a:rPr lang="en-US" dirty="0" smtClean="0"/>
              <a:t>	4- A </a:t>
            </a:r>
            <a:r>
              <a:rPr lang="en-US" dirty="0" err="1" smtClean="0"/>
              <a:t>adsorção</a:t>
            </a:r>
            <a:r>
              <a:rPr lang="en-US" dirty="0" smtClean="0"/>
              <a:t> </a:t>
            </a:r>
            <a:r>
              <a:rPr lang="en-US" dirty="0" err="1" smtClean="0"/>
              <a:t>da</a:t>
            </a:r>
            <a:r>
              <a:rPr lang="en-US" dirty="0" smtClean="0"/>
              <a:t> </a:t>
            </a:r>
            <a:r>
              <a:rPr lang="en-US" dirty="0" err="1" smtClean="0"/>
              <a:t>água</a:t>
            </a:r>
            <a:r>
              <a:rPr lang="en-US" dirty="0" smtClean="0"/>
              <a:t> </a:t>
            </a:r>
            <a:r>
              <a:rPr lang="en-US" dirty="0" err="1" smtClean="0"/>
              <a:t>muda</a:t>
            </a:r>
            <a:r>
              <a:rPr lang="en-US" dirty="0" smtClean="0"/>
              <a:t> </a:t>
            </a:r>
            <a:r>
              <a:rPr lang="en-US" dirty="0" err="1" smtClean="0"/>
              <a:t>significativamente</a:t>
            </a:r>
            <a:r>
              <a:rPr lang="en-US" dirty="0" smtClean="0"/>
              <a:t> </a:t>
            </a:r>
            <a:r>
              <a:rPr lang="en-US" dirty="0" err="1" smtClean="0"/>
              <a:t>alguma</a:t>
            </a:r>
            <a:r>
              <a:rPr lang="en-US" dirty="0" smtClean="0"/>
              <a:t> </a:t>
            </a:r>
            <a:r>
              <a:rPr lang="en-US" dirty="0" err="1" smtClean="0"/>
              <a:t>propriedade</a:t>
            </a:r>
            <a:r>
              <a:rPr lang="en-US" dirty="0" smtClean="0"/>
              <a:t> </a:t>
            </a:r>
            <a:r>
              <a:rPr lang="en-US" dirty="0" err="1" smtClean="0"/>
              <a:t>da</a:t>
            </a:r>
            <a:r>
              <a:rPr lang="en-US" dirty="0" smtClean="0"/>
              <a:t> </a:t>
            </a:r>
            <a:r>
              <a:rPr lang="en-US" dirty="0" err="1" smtClean="0"/>
              <a:t>substância</a:t>
            </a:r>
            <a:r>
              <a:rPr lang="en-US" dirty="0" smtClean="0"/>
              <a:t> </a:t>
            </a:r>
            <a:r>
              <a:rPr lang="en-US" dirty="0" err="1" smtClean="0"/>
              <a:t>ou</a:t>
            </a:r>
            <a:r>
              <a:rPr lang="en-US" dirty="0" smtClean="0"/>
              <a:t> material </a:t>
            </a:r>
            <a:r>
              <a:rPr lang="en-US" dirty="0" err="1" smtClean="0"/>
              <a:t>considerado</a:t>
            </a:r>
            <a:r>
              <a:rPr lang="en-US" dirty="0" smtClean="0"/>
              <a:t>?</a:t>
            </a:r>
          </a:p>
          <a:p>
            <a:pPr>
              <a:buNone/>
            </a:pPr>
            <a:r>
              <a:rPr lang="en-US" dirty="0" smtClean="0"/>
              <a:t>	5- A </a:t>
            </a:r>
            <a:r>
              <a:rPr lang="en-US" dirty="0" err="1" smtClean="0"/>
              <a:t>adsorção</a:t>
            </a:r>
            <a:r>
              <a:rPr lang="en-US" dirty="0" smtClean="0"/>
              <a:t> </a:t>
            </a:r>
            <a:r>
              <a:rPr lang="en-US" dirty="0" err="1" smtClean="0"/>
              <a:t>da</a:t>
            </a:r>
            <a:r>
              <a:rPr lang="en-US" dirty="0" smtClean="0"/>
              <a:t> </a:t>
            </a:r>
            <a:r>
              <a:rPr lang="en-US" dirty="0" err="1" smtClean="0"/>
              <a:t>água</a:t>
            </a:r>
            <a:r>
              <a:rPr lang="en-US" dirty="0" smtClean="0"/>
              <a:t> </a:t>
            </a:r>
            <a:r>
              <a:rPr lang="en-US" dirty="0" err="1" smtClean="0"/>
              <a:t>afeta</a:t>
            </a:r>
            <a:r>
              <a:rPr lang="en-US" dirty="0" smtClean="0"/>
              <a:t> </a:t>
            </a:r>
            <a:r>
              <a:rPr lang="en-US" dirty="0" err="1" smtClean="0"/>
              <a:t>alguma</a:t>
            </a:r>
            <a:r>
              <a:rPr lang="en-US" dirty="0" smtClean="0"/>
              <a:t> </a:t>
            </a:r>
            <a:r>
              <a:rPr lang="en-US" dirty="0" err="1" smtClean="0"/>
              <a:t>aplicação</a:t>
            </a:r>
            <a:r>
              <a:rPr lang="en-US" dirty="0" smtClean="0"/>
              <a:t> </a:t>
            </a:r>
            <a:r>
              <a:rPr lang="en-US" dirty="0" err="1" smtClean="0"/>
              <a:t>desta</a:t>
            </a:r>
            <a:r>
              <a:rPr lang="en-US" dirty="0" smtClean="0"/>
              <a:t> </a:t>
            </a:r>
            <a:r>
              <a:rPr lang="en-US" dirty="0" err="1" smtClean="0"/>
              <a:t>substância</a:t>
            </a:r>
            <a:r>
              <a:rPr lang="en-US" dirty="0" smtClean="0"/>
              <a:t> </a:t>
            </a:r>
            <a:r>
              <a:rPr lang="en-US" dirty="0" err="1" smtClean="0"/>
              <a:t>ou</a:t>
            </a:r>
            <a:r>
              <a:rPr lang="en-US" dirty="0" smtClean="0"/>
              <a:t> material?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Comportamentos</a:t>
            </a:r>
            <a:r>
              <a:rPr lang="en-US" dirty="0" smtClean="0"/>
              <a:t> </a:t>
            </a:r>
            <a:r>
              <a:rPr lang="en-US" dirty="0" err="1" smtClean="0"/>
              <a:t>inesperados</a:t>
            </a:r>
            <a:endParaRPr lang="en-US" dirty="0"/>
          </a:p>
        </p:txBody>
      </p:sp>
      <p:sp>
        <p:nvSpPr>
          <p:cNvPr id="3" name="Content Placeholder 2"/>
          <p:cNvSpPr>
            <a:spLocks noGrp="1"/>
          </p:cNvSpPr>
          <p:nvPr>
            <p:ph idx="1"/>
          </p:nvPr>
        </p:nvSpPr>
        <p:spPr/>
        <p:txBody>
          <a:bodyPr/>
          <a:lstStyle/>
          <a:p>
            <a:r>
              <a:rPr lang="en-US" dirty="0" smtClean="0"/>
              <a:t>http://vimeo.com/7294988#signin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Água</a:t>
            </a:r>
            <a:r>
              <a:rPr lang="en-US" dirty="0" smtClean="0"/>
              <a:t> </a:t>
            </a:r>
            <a:r>
              <a:rPr lang="en-US" dirty="0" err="1" smtClean="0"/>
              <a:t>junto</a:t>
            </a:r>
            <a:r>
              <a:rPr lang="en-US" smtClean="0"/>
              <a:t> de </a:t>
            </a:r>
            <a:r>
              <a:rPr lang="en-US" dirty="0" err="1" smtClean="0"/>
              <a:t>superfícies</a:t>
            </a:r>
            <a:endParaRPr lang="en-US" dirty="0"/>
          </a:p>
        </p:txBody>
      </p:sp>
      <p:sp>
        <p:nvSpPr>
          <p:cNvPr id="3" name="Content Placeholder 2"/>
          <p:cNvSpPr>
            <a:spLocks noGrp="1"/>
          </p:cNvSpPr>
          <p:nvPr>
            <p:ph idx="1"/>
          </p:nvPr>
        </p:nvSpPr>
        <p:spPr>
          <a:xfrm>
            <a:off x="292100" y="1600200"/>
            <a:ext cx="8686800" cy="4969485"/>
          </a:xfrm>
        </p:spPr>
        <p:txBody>
          <a:bodyPr>
            <a:normAutofit fontScale="70000" lnSpcReduction="20000"/>
          </a:bodyPr>
          <a:lstStyle/>
          <a:p>
            <a:r>
              <a:rPr lang="en-US" sz="3600" dirty="0" smtClean="0">
                <a:hlinkClick r:id="rId2"/>
              </a:rPr>
              <a:t>http://faculty.washington.edu/ghp/researcthemes/water-science</a:t>
            </a:r>
            <a:endParaRPr lang="en-US" sz="3600" dirty="0" smtClean="0"/>
          </a:p>
          <a:p>
            <a:r>
              <a:rPr lang="en-US" sz="3600" dirty="0" smtClean="0"/>
              <a:t>Liquid crystal state in the exclusion zone</a:t>
            </a:r>
          </a:p>
          <a:p>
            <a:pPr lvl="1">
              <a:buNone/>
            </a:pPr>
            <a:r>
              <a:rPr lang="en-US" dirty="0" smtClean="0"/>
              <a:t>Near hydrophilic surfaces, water exists in a liquid crystal state.[38][39] This liquid crystal state has the following properties:[40] </a:t>
            </a:r>
          </a:p>
          <a:p>
            <a:pPr lvl="1">
              <a:buNone/>
            </a:pPr>
            <a:r>
              <a:rPr lang="en-US" dirty="0" smtClean="0"/>
              <a:t>the water molecules are constrained in movement (as shown by nuclear magnetic resonance imagery)</a:t>
            </a:r>
          </a:p>
          <a:p>
            <a:pPr lvl="1">
              <a:buNone/>
            </a:pPr>
            <a:r>
              <a:rPr lang="en-US" dirty="0" smtClean="0"/>
              <a:t>it is more stable (as shown by infrared radiation imagery)</a:t>
            </a:r>
          </a:p>
          <a:p>
            <a:pPr lvl="1">
              <a:buNone/>
            </a:pPr>
            <a:r>
              <a:rPr lang="en-US" dirty="0" smtClean="0"/>
              <a:t>it has a negative charge (as shown by a test of its electric potential)</a:t>
            </a:r>
          </a:p>
          <a:p>
            <a:pPr lvl="1">
              <a:buNone/>
            </a:pPr>
            <a:r>
              <a:rPr lang="en-US" dirty="0" smtClean="0"/>
              <a:t>it absorbs at 270 nm (as shown by light absorption imagery)</a:t>
            </a:r>
          </a:p>
          <a:p>
            <a:pPr lvl="1">
              <a:buNone/>
            </a:pPr>
            <a:r>
              <a:rPr lang="en-US" dirty="0" smtClean="0"/>
              <a:t>it is more viscous than liquid water (as shown by falling ball </a:t>
            </a:r>
            <a:r>
              <a:rPr lang="en-US" dirty="0" err="1" smtClean="0"/>
              <a:t>viscometry</a:t>
            </a:r>
            <a:r>
              <a:rPr lang="en-US" dirty="0" smtClean="0"/>
              <a:t>)</a:t>
            </a:r>
          </a:p>
          <a:p>
            <a:pPr lvl="1">
              <a:buNone/>
            </a:pPr>
            <a:r>
              <a:rPr lang="en-US" dirty="0" smtClean="0"/>
              <a:t>the molecules are aligned (as shown by polarizing microscopy)</a:t>
            </a:r>
          </a:p>
          <a:p>
            <a:pPr lvl="1">
              <a:buNone/>
            </a:pPr>
            <a:r>
              <a:rPr lang="en-US" dirty="0" smtClean="0"/>
              <a:t>Gerald Pollack speculated that this liquid crystal zone remained relatively unexplored recently, despite extensive writing on this topic up through 1949, because of the </a:t>
            </a:r>
            <a:r>
              <a:rPr lang="en-US" dirty="0" err="1" smtClean="0"/>
              <a:t>polywater</a:t>
            </a:r>
            <a:r>
              <a:rPr lang="en-US" dirty="0" smtClean="0"/>
              <a:t> and water memory debacles.[40]</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Um </a:t>
            </a:r>
            <a:r>
              <a:rPr lang="en-US" dirty="0" err="1" smtClean="0"/>
              <a:t>assunto</a:t>
            </a:r>
            <a:r>
              <a:rPr lang="en-US" dirty="0" smtClean="0"/>
              <a:t> </a:t>
            </a:r>
            <a:r>
              <a:rPr lang="en-US" dirty="0" err="1" smtClean="0"/>
              <a:t>muito</a:t>
            </a:r>
            <a:r>
              <a:rPr lang="en-US" dirty="0" smtClean="0"/>
              <a:t> </a:t>
            </a:r>
            <a:r>
              <a:rPr lang="en-US" dirty="0" err="1" smtClean="0"/>
              <a:t>amplo</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Faraday Discussion 141: Water - From Interfaces to the Bulk</a:t>
            </a:r>
          </a:p>
          <a:p>
            <a:pPr>
              <a:buNone/>
            </a:pPr>
            <a:r>
              <a:rPr lang="en-US" dirty="0" err="1" smtClean="0"/>
              <a:t>Heriot</a:t>
            </a:r>
            <a:r>
              <a:rPr lang="en-US" dirty="0" smtClean="0"/>
              <a:t>-Watt University, Edinburgh, United Kingdom (2008)</a:t>
            </a:r>
          </a:p>
          <a:p>
            <a:pPr>
              <a:buNone/>
            </a:pPr>
            <a:r>
              <a:rPr lang="en-US" dirty="0" smtClean="0"/>
              <a:t>Faraday Discussion 141 was </a:t>
            </a:r>
            <a:r>
              <a:rPr lang="en-US" dirty="0" err="1" smtClean="0"/>
              <a:t>organised</a:t>
            </a:r>
            <a:r>
              <a:rPr lang="en-US" dirty="0" smtClean="0"/>
              <a:t> by the RSC Faraday Division. The conference was attended by 137 delegates from 21 countries around the world. </a:t>
            </a:r>
          </a:p>
          <a:p>
            <a:pPr>
              <a:buNone/>
            </a:pPr>
            <a:r>
              <a:rPr lang="en-US" dirty="0" smtClean="0"/>
              <a:t>…was …the aim of achieving a unification views towards the goal of </a:t>
            </a:r>
            <a:r>
              <a:rPr lang="en-US" dirty="0" smtClean="0">
                <a:solidFill>
                  <a:srgbClr val="FF0000"/>
                </a:solidFill>
              </a:rPr>
              <a:t>understanding the microscopic structure and </a:t>
            </a:r>
            <a:r>
              <a:rPr lang="en-US" dirty="0" err="1" smtClean="0">
                <a:solidFill>
                  <a:srgbClr val="FF0000"/>
                </a:solidFill>
              </a:rPr>
              <a:t>behaviour</a:t>
            </a:r>
            <a:r>
              <a:rPr lang="en-US" dirty="0" smtClean="0">
                <a:solidFill>
                  <a:srgbClr val="FF0000"/>
                </a:solidFill>
              </a:rPr>
              <a:t> of condensed phases of water at interfaces and progressing into the bulk</a:t>
            </a:r>
            <a:r>
              <a:rPr lang="en-US" dirty="0" smtClean="0"/>
              <a:t>. …experimental and theoretical scientists from diverse disciplines that traditionally do not interact; the gas phase clusters community, the surface science community and the condensed (liquid) phase community.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Efeito</a:t>
            </a:r>
            <a:r>
              <a:rPr lang="en-US" dirty="0" smtClean="0"/>
              <a:t> de sais </a:t>
            </a:r>
            <a:r>
              <a:rPr lang="en-US" dirty="0" err="1" smtClean="0"/>
              <a:t>sobre</a:t>
            </a:r>
            <a:r>
              <a:rPr lang="en-US" dirty="0" smtClean="0"/>
              <a:t> </a:t>
            </a:r>
            <a:r>
              <a:rPr lang="en-US" dirty="0" err="1" smtClean="0">
                <a:latin typeface="Times New Roman"/>
                <a:cs typeface="Times New Roman"/>
              </a:rPr>
              <a:t>γ</a:t>
            </a:r>
            <a:endParaRPr lang="en-US" dirty="0">
              <a:latin typeface="Times New Roman"/>
              <a:cs typeface="Times New Roman"/>
            </a:endParaRPr>
          </a:p>
        </p:txBody>
      </p:sp>
      <p:sp>
        <p:nvSpPr>
          <p:cNvPr id="3" name="Content Placeholder 2"/>
          <p:cNvSpPr>
            <a:spLocks noGrp="1"/>
          </p:cNvSpPr>
          <p:nvPr>
            <p:ph idx="1"/>
          </p:nvPr>
        </p:nvSpPr>
        <p:spPr>
          <a:xfrm>
            <a:off x="457200" y="1600200"/>
            <a:ext cx="8229600" cy="4919133"/>
          </a:xfrm>
        </p:spPr>
        <p:txBody>
          <a:bodyPr>
            <a:normAutofit fontScale="85000" lnSpcReduction="20000"/>
          </a:bodyPr>
          <a:lstStyle/>
          <a:p>
            <a:r>
              <a:rPr lang="en-US" dirty="0" smtClean="0"/>
              <a:t>It is generally found, for example, that the addition of inorganic electrolyte to water results in an increase in the surface tension of the solution, although the effect is not dramatic and requires rather high salt concentrations to become significant (Fig. 8.6). </a:t>
            </a:r>
          </a:p>
          <a:p>
            <a:r>
              <a:rPr lang="en-US" dirty="0" smtClean="0"/>
              <a:t>The relative effectiveness of ions at increasing the surface tension of water generally follows the </a:t>
            </a:r>
            <a:r>
              <a:rPr lang="en-US" dirty="0" err="1" smtClean="0"/>
              <a:t>Hofmeister</a:t>
            </a:r>
            <a:r>
              <a:rPr lang="en-US" dirty="0" smtClean="0"/>
              <a:t> series: Li&gt;Na&gt;K, and F&gt;</a:t>
            </a:r>
            <a:r>
              <a:rPr lang="en-US" dirty="0" err="1" smtClean="0"/>
              <a:t>Cl</a:t>
            </a:r>
            <a:r>
              <a:rPr lang="en-US" dirty="0" smtClean="0"/>
              <a:t>&gt;Br&gt;I, indicating that the effect results from a structuring of the water molecules at the surface due to </a:t>
            </a:r>
            <a:r>
              <a:rPr lang="en-US" dirty="0" err="1" smtClean="0"/>
              <a:t>solvation</a:t>
            </a:r>
            <a:r>
              <a:rPr lang="en-US" dirty="0" smtClean="0"/>
              <a:t> phenomena.</a:t>
            </a:r>
          </a:p>
          <a:p>
            <a:endParaRPr lang="en-US" dirty="0" smtClean="0"/>
          </a:p>
          <a:p>
            <a:r>
              <a:rPr lang="en-US" i="1" dirty="0" smtClean="0"/>
              <a:t>Drew Myers, Surfaces, Interfaces, and Colloids: Principles and Applications, 2nd Ed. (</a:t>
            </a:r>
            <a:r>
              <a:rPr lang="en-US" dirty="0" smtClean="0"/>
              <a:t>1999)</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Efeito</a:t>
            </a:r>
            <a:r>
              <a:rPr lang="en-US" dirty="0" smtClean="0"/>
              <a:t> de sais </a:t>
            </a:r>
            <a:r>
              <a:rPr lang="en-US" dirty="0" err="1" smtClean="0"/>
              <a:t>sobre</a:t>
            </a:r>
            <a:r>
              <a:rPr lang="en-US" dirty="0" smtClean="0"/>
              <a:t> a </a:t>
            </a:r>
            <a:r>
              <a:rPr lang="en-US" dirty="0" err="1" smtClean="0"/>
              <a:t>solubilidade</a:t>
            </a:r>
            <a:r>
              <a:rPr lang="en-US" dirty="0" smtClean="0"/>
              <a:t> do </a:t>
            </a:r>
            <a:r>
              <a:rPr lang="en-US" dirty="0" err="1" smtClean="0"/>
              <a:t>benzeno</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a:t>
            </a:r>
            <a:r>
              <a:rPr lang="en-US" dirty="0" err="1" smtClean="0"/>
              <a:t>ordem</a:t>
            </a:r>
            <a:r>
              <a:rPr lang="en-US" dirty="0" smtClean="0"/>
              <a:t> de </a:t>
            </a:r>
            <a:r>
              <a:rPr lang="en-US" dirty="0" err="1" smtClean="0"/>
              <a:t>efetividade</a:t>
            </a:r>
            <a:r>
              <a:rPr lang="en-US" dirty="0" smtClean="0"/>
              <a:t> de </a:t>
            </a:r>
            <a:r>
              <a:rPr lang="en-US" dirty="0" err="1" smtClean="0"/>
              <a:t>ânions</a:t>
            </a:r>
            <a:r>
              <a:rPr lang="en-US" dirty="0" smtClean="0"/>
              <a:t> </a:t>
            </a:r>
            <a:r>
              <a:rPr lang="en-US" dirty="0" err="1" smtClean="0"/>
              <a:t>na</a:t>
            </a:r>
            <a:r>
              <a:rPr lang="en-US" dirty="0" smtClean="0"/>
              <a:t> </a:t>
            </a:r>
            <a:r>
              <a:rPr lang="en-US" dirty="0" err="1" smtClean="0"/>
              <a:t>insolubilização</a:t>
            </a:r>
            <a:r>
              <a:rPr lang="en-US" dirty="0" smtClean="0"/>
              <a:t> (salting-out) de </a:t>
            </a:r>
            <a:r>
              <a:rPr lang="en-US" dirty="0" err="1" smtClean="0"/>
              <a:t>benzeno</a:t>
            </a:r>
            <a:r>
              <a:rPr lang="en-US" dirty="0" smtClean="0"/>
              <a:t> </a:t>
            </a:r>
            <a:r>
              <a:rPr lang="en-US" dirty="0" err="1" smtClean="0"/>
              <a:t>é</a:t>
            </a:r>
            <a:r>
              <a:rPr lang="en-US" dirty="0" smtClean="0"/>
              <a:t> SO</a:t>
            </a:r>
            <a:r>
              <a:rPr lang="en-US" baseline="-25000" dirty="0" smtClean="0"/>
              <a:t>4</a:t>
            </a:r>
            <a:r>
              <a:rPr lang="en-US" baseline="30000" dirty="0" smtClean="0"/>
              <a:t>-</a:t>
            </a:r>
            <a:r>
              <a:rPr lang="en-US" dirty="0" smtClean="0"/>
              <a:t> &gt; OH</a:t>
            </a:r>
            <a:r>
              <a:rPr lang="en-US" baseline="30000" dirty="0" smtClean="0"/>
              <a:t>-</a:t>
            </a:r>
            <a:r>
              <a:rPr lang="en-US" dirty="0" smtClean="0"/>
              <a:t>, F</a:t>
            </a:r>
            <a:r>
              <a:rPr lang="en-US" baseline="30000" dirty="0" smtClean="0"/>
              <a:t>-</a:t>
            </a:r>
            <a:r>
              <a:rPr lang="en-US" dirty="0" smtClean="0"/>
              <a:t> &gt; </a:t>
            </a:r>
            <a:r>
              <a:rPr lang="en-US" dirty="0" err="1" smtClean="0"/>
              <a:t>Cl</a:t>
            </a:r>
            <a:r>
              <a:rPr lang="en-US" baseline="30000" dirty="0" smtClean="0"/>
              <a:t>-</a:t>
            </a:r>
            <a:r>
              <a:rPr lang="en-US" dirty="0" smtClean="0"/>
              <a:t> &gt; Br</a:t>
            </a:r>
            <a:r>
              <a:rPr lang="en-US" baseline="30000" dirty="0" smtClean="0"/>
              <a:t>-</a:t>
            </a:r>
            <a:r>
              <a:rPr lang="en-US" dirty="0" smtClean="0"/>
              <a:t> &gt; NO</a:t>
            </a:r>
            <a:r>
              <a:rPr lang="en-US" baseline="-25000" dirty="0" smtClean="0"/>
              <a:t>3</a:t>
            </a:r>
            <a:r>
              <a:rPr lang="en-US" baseline="30000" dirty="0" smtClean="0"/>
              <a:t>-</a:t>
            </a:r>
            <a:r>
              <a:rPr lang="en-US" dirty="0" smtClean="0"/>
              <a:t> &gt; ClO</a:t>
            </a:r>
            <a:r>
              <a:rPr lang="en-US" baseline="-25000" dirty="0" smtClean="0"/>
              <a:t>4</a:t>
            </a:r>
            <a:r>
              <a:rPr lang="en-US" baseline="30000" dirty="0" smtClean="0"/>
              <a:t>-</a:t>
            </a:r>
            <a:r>
              <a:rPr lang="en-US" dirty="0" smtClean="0"/>
              <a:t> &gt; I</a:t>
            </a:r>
            <a:r>
              <a:rPr lang="en-US" baseline="30000" dirty="0" smtClean="0"/>
              <a:t>-</a:t>
            </a:r>
            <a:r>
              <a:rPr lang="en-US" dirty="0" smtClean="0"/>
              <a:t>, </a:t>
            </a:r>
            <a:r>
              <a:rPr lang="en-US" dirty="0" err="1" smtClean="0"/>
              <a:t>e</a:t>
            </a:r>
            <a:r>
              <a:rPr lang="en-US" dirty="0" smtClean="0"/>
              <a:t> a </a:t>
            </a:r>
            <a:r>
              <a:rPr lang="en-US" dirty="0" err="1" smtClean="0"/>
              <a:t>ordem</a:t>
            </a:r>
            <a:r>
              <a:rPr lang="en-US" dirty="0" smtClean="0"/>
              <a:t> dos </a:t>
            </a:r>
            <a:r>
              <a:rPr lang="en-US" dirty="0" err="1" smtClean="0"/>
              <a:t>cátions</a:t>
            </a:r>
            <a:r>
              <a:rPr lang="en-US" dirty="0" smtClean="0"/>
              <a:t> </a:t>
            </a:r>
            <a:r>
              <a:rPr lang="en-US" dirty="0" err="1" smtClean="0"/>
              <a:t>é</a:t>
            </a:r>
            <a:r>
              <a:rPr lang="en-US" dirty="0" smtClean="0"/>
              <a:t> Ba</a:t>
            </a:r>
            <a:r>
              <a:rPr lang="en-US" baseline="30000" dirty="0" smtClean="0"/>
              <a:t>2+ </a:t>
            </a:r>
            <a:r>
              <a:rPr lang="en-US" dirty="0" smtClean="0"/>
              <a:t>&gt; Na</a:t>
            </a:r>
            <a:r>
              <a:rPr lang="en-US" baseline="30000" dirty="0" smtClean="0"/>
              <a:t>+</a:t>
            </a:r>
            <a:r>
              <a:rPr lang="en-US" dirty="0" smtClean="0"/>
              <a:t> &gt; K</a:t>
            </a:r>
            <a:r>
              <a:rPr lang="en-US" baseline="30000" dirty="0" smtClean="0"/>
              <a:t>+</a:t>
            </a:r>
            <a:r>
              <a:rPr lang="en-US" dirty="0" smtClean="0"/>
              <a:t>&gt; Li</a:t>
            </a:r>
            <a:r>
              <a:rPr lang="en-US" baseline="30000" dirty="0" smtClean="0"/>
              <a:t>+</a:t>
            </a:r>
            <a:r>
              <a:rPr lang="en-US" dirty="0" smtClean="0"/>
              <a:t>&gt; </a:t>
            </a:r>
            <a:r>
              <a:rPr lang="en-US" dirty="0" err="1" smtClean="0"/>
              <a:t>Rb</a:t>
            </a:r>
            <a:r>
              <a:rPr lang="en-US" baseline="30000" dirty="0" smtClean="0"/>
              <a:t>+</a:t>
            </a:r>
            <a:r>
              <a:rPr lang="en-US" dirty="0" smtClean="0"/>
              <a:t>&gt; NH</a:t>
            </a:r>
            <a:r>
              <a:rPr lang="en-US" baseline="-25000" dirty="0" smtClean="0"/>
              <a:t>4</a:t>
            </a:r>
            <a:r>
              <a:rPr lang="en-US" baseline="30000" dirty="0" smtClean="0"/>
              <a:t>+</a:t>
            </a:r>
            <a:r>
              <a:rPr lang="en-US" dirty="0" smtClean="0"/>
              <a:t> &gt; Cs</a:t>
            </a:r>
            <a:r>
              <a:rPr lang="en-US" baseline="30000" dirty="0" smtClean="0"/>
              <a:t>+</a:t>
            </a:r>
            <a:r>
              <a:rPr lang="en-US" dirty="0" smtClean="0"/>
              <a:t> &gt;H. </a:t>
            </a:r>
          </a:p>
          <a:p>
            <a:r>
              <a:rPr lang="en-US" dirty="0" smtClean="0"/>
              <a:t>Os sais </a:t>
            </a:r>
            <a:r>
              <a:rPr lang="en-US" dirty="0" err="1" smtClean="0"/>
              <a:t>que</a:t>
            </a:r>
            <a:r>
              <a:rPr lang="en-US" dirty="0" smtClean="0"/>
              <a:t> </a:t>
            </a:r>
            <a:r>
              <a:rPr lang="en-US" dirty="0" err="1" smtClean="0"/>
              <a:t>causam</a:t>
            </a:r>
            <a:r>
              <a:rPr lang="en-US" dirty="0" smtClean="0"/>
              <a:t> salting-in </a:t>
            </a:r>
            <a:r>
              <a:rPr lang="en-US" dirty="0" err="1" smtClean="0"/>
              <a:t>contêm</a:t>
            </a:r>
            <a:r>
              <a:rPr lang="en-US" dirty="0" smtClean="0"/>
              <a:t> ions </a:t>
            </a:r>
            <a:r>
              <a:rPr lang="en-US" dirty="0" err="1" smtClean="0"/>
              <a:t>grandes</a:t>
            </a:r>
            <a:r>
              <a:rPr lang="en-US" dirty="0" smtClean="0"/>
              <a:t> (</a:t>
            </a:r>
            <a:r>
              <a:rPr lang="en-US" dirty="0" err="1" smtClean="0"/>
              <a:t>hidratados</a:t>
            </a:r>
            <a:r>
              <a:rPr lang="en-US" dirty="0" smtClean="0"/>
              <a:t>) </a:t>
            </a:r>
            <a:r>
              <a:rPr lang="en-US" dirty="0" err="1" smtClean="0"/>
              <a:t>e</a:t>
            </a:r>
            <a:r>
              <a:rPr lang="en-US" dirty="0" smtClean="0"/>
              <a:t> </a:t>
            </a:r>
            <a:r>
              <a:rPr lang="en-US" dirty="0" err="1" smtClean="0"/>
              <a:t>monovalentes</a:t>
            </a:r>
            <a:r>
              <a:rPr lang="en-US" dirty="0" smtClean="0"/>
              <a:t>, </a:t>
            </a:r>
            <a:r>
              <a:rPr lang="en-US" dirty="0" err="1" smtClean="0"/>
              <a:t>como</a:t>
            </a:r>
            <a:r>
              <a:rPr lang="en-US" dirty="0" smtClean="0"/>
              <a:t>  (CH</a:t>
            </a:r>
            <a:r>
              <a:rPr lang="en-US" baseline="-25000" dirty="0" smtClean="0"/>
              <a:t>3</a:t>
            </a:r>
            <a:r>
              <a:rPr lang="en-US" dirty="0" smtClean="0"/>
              <a:t>)</a:t>
            </a:r>
            <a:r>
              <a:rPr lang="en-US" baseline="-25000" dirty="0" smtClean="0"/>
              <a:t>4</a:t>
            </a:r>
            <a:r>
              <a:rPr lang="en-US" dirty="0" smtClean="0"/>
              <a:t>NBr. </a:t>
            </a:r>
          </a:p>
          <a:p>
            <a:r>
              <a:rPr lang="en-US" dirty="0" err="1" smtClean="0"/>
              <a:t>Em</a:t>
            </a:r>
            <a:r>
              <a:rPr lang="en-US" dirty="0" smtClean="0"/>
              <a:t> </a:t>
            </a:r>
            <a:r>
              <a:rPr lang="en-US" dirty="0" err="1" smtClean="0"/>
              <a:t>geral</a:t>
            </a:r>
            <a:r>
              <a:rPr lang="en-US" dirty="0" smtClean="0"/>
              <a:t>, </a:t>
            </a:r>
            <a:r>
              <a:rPr lang="en-US" dirty="0" err="1" smtClean="0"/>
              <a:t>íons</a:t>
            </a:r>
            <a:r>
              <a:rPr lang="en-US" dirty="0" smtClean="0"/>
              <a:t> </a:t>
            </a:r>
            <a:r>
              <a:rPr lang="en-US" dirty="0" err="1" smtClean="0"/>
              <a:t>divalentes</a:t>
            </a:r>
            <a:r>
              <a:rPr lang="en-US" dirty="0" smtClean="0"/>
              <a:t> </a:t>
            </a:r>
            <a:r>
              <a:rPr lang="en-US" dirty="0" err="1" smtClean="0"/>
              <a:t>são</a:t>
            </a:r>
            <a:r>
              <a:rPr lang="en-US" dirty="0" smtClean="0"/>
              <a:t> </a:t>
            </a:r>
            <a:r>
              <a:rPr lang="en-US" dirty="0" err="1" smtClean="0"/>
              <a:t>mais</a:t>
            </a:r>
            <a:r>
              <a:rPr lang="en-US" dirty="0" smtClean="0"/>
              <a:t> </a:t>
            </a:r>
            <a:r>
              <a:rPr lang="en-US" dirty="0" err="1" smtClean="0"/>
              <a:t>efetivos</a:t>
            </a:r>
            <a:r>
              <a:rPr lang="en-US" dirty="0" smtClean="0"/>
              <a:t> </a:t>
            </a:r>
            <a:r>
              <a:rPr lang="en-US" dirty="0" err="1" smtClean="0"/>
              <a:t>em</a:t>
            </a:r>
            <a:r>
              <a:rPr lang="en-US" dirty="0" smtClean="0"/>
              <a:t> salting out </a:t>
            </a:r>
            <a:r>
              <a:rPr lang="en-US" dirty="0" err="1" smtClean="0"/>
              <a:t>que</a:t>
            </a:r>
            <a:r>
              <a:rPr lang="en-US" dirty="0" smtClean="0"/>
              <a:t> ions </a:t>
            </a:r>
            <a:r>
              <a:rPr lang="en-US" dirty="0" err="1" smtClean="0"/>
              <a:t>monovalentes</a:t>
            </a:r>
            <a:r>
              <a:rPr lang="en-US" dirty="0" smtClean="0"/>
              <a:t>, </a:t>
            </a:r>
            <a:r>
              <a:rPr lang="en-US" dirty="0" err="1" smtClean="0"/>
              <a:t>e</a:t>
            </a:r>
            <a:r>
              <a:rPr lang="en-US" dirty="0" smtClean="0"/>
              <a:t> </a:t>
            </a:r>
            <a:r>
              <a:rPr lang="en-US" dirty="0" err="1" smtClean="0"/>
              <a:t>íons</a:t>
            </a:r>
            <a:r>
              <a:rPr lang="en-US" dirty="0" smtClean="0"/>
              <a:t> com </a:t>
            </a:r>
            <a:r>
              <a:rPr lang="en-US" dirty="0" err="1" smtClean="0"/>
              <a:t>raios</a:t>
            </a:r>
            <a:r>
              <a:rPr lang="en-US" dirty="0" smtClean="0"/>
              <a:t> (</a:t>
            </a:r>
            <a:r>
              <a:rPr lang="en-US" dirty="0" err="1" smtClean="0"/>
              <a:t>hidratados</a:t>
            </a:r>
            <a:r>
              <a:rPr lang="en-US" dirty="0" smtClean="0"/>
              <a:t>) </a:t>
            </a:r>
            <a:r>
              <a:rPr lang="en-US" dirty="0" err="1" smtClean="0"/>
              <a:t>pequenos</a:t>
            </a:r>
            <a:r>
              <a:rPr lang="en-US" dirty="0" smtClean="0"/>
              <a:t> </a:t>
            </a:r>
            <a:r>
              <a:rPr lang="en-US" dirty="0" err="1" smtClean="0"/>
              <a:t>são</a:t>
            </a:r>
            <a:r>
              <a:rPr lang="en-US" dirty="0" smtClean="0"/>
              <a:t> </a:t>
            </a:r>
            <a:r>
              <a:rPr lang="en-US" dirty="0" err="1" smtClean="0"/>
              <a:t>mais</a:t>
            </a:r>
            <a:r>
              <a:rPr lang="en-US" dirty="0" smtClean="0"/>
              <a:t> </a:t>
            </a:r>
            <a:r>
              <a:rPr lang="en-US" dirty="0" err="1" smtClean="0"/>
              <a:t>efetivos</a:t>
            </a:r>
            <a:r>
              <a:rPr lang="en-US" dirty="0" smtClean="0"/>
              <a:t> </a:t>
            </a:r>
            <a:r>
              <a:rPr lang="en-US" dirty="0" err="1" smtClean="0"/>
              <a:t>que</a:t>
            </a:r>
            <a:r>
              <a:rPr lang="en-US" dirty="0" smtClean="0"/>
              <a:t> </a:t>
            </a:r>
            <a:r>
              <a:rPr lang="en-US" dirty="0" err="1" smtClean="0"/>
              <a:t>íons</a:t>
            </a:r>
            <a:r>
              <a:rPr lang="en-US" dirty="0" smtClean="0"/>
              <a:t> </a:t>
            </a:r>
            <a:r>
              <a:rPr lang="en-US" dirty="0" err="1" smtClean="0"/>
              <a:t>grandes</a:t>
            </a:r>
            <a:r>
              <a:rPr lang="en-US" dirty="0" smtClean="0"/>
              <a:t>.</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Protein association in salt solutions</a:t>
            </a:r>
            <a:endParaRPr lang="en-US" dirty="0"/>
          </a:p>
        </p:txBody>
      </p:sp>
      <p:sp>
        <p:nvSpPr>
          <p:cNvPr id="11" name="Content Placeholder 10"/>
          <p:cNvSpPr>
            <a:spLocks noGrp="1"/>
          </p:cNvSpPr>
          <p:nvPr>
            <p:ph sz="half" idx="1"/>
          </p:nvPr>
        </p:nvSpPr>
        <p:spPr>
          <a:xfrm>
            <a:off x="457200" y="1417637"/>
            <a:ext cx="8229600" cy="4184473"/>
          </a:xfrm>
        </p:spPr>
        <p:txBody>
          <a:bodyPr>
            <a:normAutofit fontScale="70000" lnSpcReduction="20000"/>
          </a:bodyPr>
          <a:lstStyle/>
          <a:p>
            <a:pPr>
              <a:buNone/>
            </a:pPr>
            <a:r>
              <a:rPr lang="en-US" dirty="0" smtClean="0"/>
              <a:t>120 years after Franz </a:t>
            </a:r>
            <a:r>
              <a:rPr lang="en-US" dirty="0" err="1" smtClean="0"/>
              <a:t>Hofmeister</a:t>
            </a:r>
            <a:r>
              <a:rPr lang="en-US" dirty="0" smtClean="0"/>
              <a:t> (at the Pharmacological Institute in Prague) ordered salt ions according to their ability to salt-out proteins, the present molecular dynamics simulations provide a key to the molecular understanding of the </a:t>
            </a:r>
            <a:r>
              <a:rPr lang="en-US" dirty="0" err="1" smtClean="0"/>
              <a:t>lyotropic</a:t>
            </a:r>
            <a:r>
              <a:rPr lang="en-US" dirty="0" smtClean="0"/>
              <a:t> (</a:t>
            </a:r>
            <a:r>
              <a:rPr lang="en-US" dirty="0" err="1" smtClean="0"/>
              <a:t>Hofmeister</a:t>
            </a:r>
            <a:r>
              <a:rPr lang="en-US" dirty="0" smtClean="0"/>
              <a:t>) series. </a:t>
            </a:r>
          </a:p>
          <a:p>
            <a:pPr>
              <a:buNone/>
            </a:pPr>
            <a:r>
              <a:rPr lang="en-US" dirty="0" smtClean="0"/>
              <a:t>Ion ordering is due to a multitude of different effects rather than due to a single one. …association of </a:t>
            </a:r>
            <a:r>
              <a:rPr lang="en-US" dirty="0" err="1" smtClean="0"/>
              <a:t>lysozyme</a:t>
            </a:r>
            <a:r>
              <a:rPr lang="en-US" dirty="0" smtClean="0"/>
              <a:t> molecules we … observed at least two such effects. …direct interaction of aqueous anions with positively charged amino acid residues and the affinity of these anions for hydrophobic patches... </a:t>
            </a:r>
          </a:p>
          <a:p>
            <a:pPr>
              <a:buNone/>
            </a:pPr>
            <a:r>
              <a:rPr lang="en-US" dirty="0" smtClean="0"/>
              <a:t>The former interactions are stronger for chloride than for iodide, the opposite is true for the latter effect. … a subtle balance between these (and also other) forces. In the present case, the hydrophobic effect of iodide wins over the ion-pairing effect of chloride, which results in a stronger </a:t>
            </a:r>
            <a:r>
              <a:rPr lang="en-US" dirty="0" err="1" smtClean="0"/>
              <a:t>lysozyme-lysozyme</a:t>
            </a:r>
            <a:r>
              <a:rPr lang="en-US" dirty="0" smtClean="0"/>
              <a:t> association in aqueous </a:t>
            </a:r>
            <a:r>
              <a:rPr lang="en-US" dirty="0" err="1" smtClean="0"/>
              <a:t>NaI</a:t>
            </a:r>
            <a:r>
              <a:rPr lang="en-US" dirty="0" smtClean="0"/>
              <a:t> than </a:t>
            </a:r>
            <a:r>
              <a:rPr lang="en-US" dirty="0" err="1" smtClean="0"/>
              <a:t>NaCl</a:t>
            </a:r>
            <a:r>
              <a:rPr lang="en-US" dirty="0" smtClean="0"/>
              <a:t>..</a:t>
            </a:r>
            <a:r>
              <a:rPr lang="en-US" dirty="0" smtClean="0">
                <a:hlinkClick r:id="rId2"/>
              </a:rPr>
              <a:t> http://www.uochb.cz/web/document/cms_library/751.jpg</a:t>
            </a:r>
            <a:endParaRPr lang="en-US" dirty="0" smtClean="0"/>
          </a:p>
          <a:p>
            <a:pPr>
              <a:buNone/>
            </a:pPr>
            <a:r>
              <a:rPr lang="en-US" dirty="0" err="1" smtClean="0"/>
              <a:t>Jungwirth</a:t>
            </a:r>
            <a:r>
              <a:rPr lang="en-US" dirty="0" smtClean="0"/>
              <a:t>, JACS (2008)</a:t>
            </a:r>
          </a:p>
          <a:p>
            <a:pPr>
              <a:buNone/>
            </a:pPr>
            <a:endParaRPr lang="en-US" dirty="0"/>
          </a:p>
        </p:txBody>
      </p:sp>
      <p:pic>
        <p:nvPicPr>
          <p:cNvPr id="13" name="Picture 12"/>
          <p:cNvPicPr>
            <a:picLocks noChangeAspect="1"/>
          </p:cNvPicPr>
          <p:nvPr/>
        </p:nvPicPr>
        <p:blipFill>
          <a:blip r:embed="rId3"/>
          <a:stretch>
            <a:fillRect/>
          </a:stretch>
        </p:blipFill>
        <p:spPr>
          <a:xfrm>
            <a:off x="4318000" y="5290772"/>
            <a:ext cx="4035777" cy="156722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09600" y="374650"/>
            <a:ext cx="7924800" cy="6108700"/>
          </a:xfrm>
          <a:prstGeom prst="rect">
            <a:avLst/>
          </a:prstGeom>
        </p:spPr>
      </p:pic>
      <p:sp>
        <p:nvSpPr>
          <p:cNvPr id="5" name="TextBox 4"/>
          <p:cNvSpPr txBox="1"/>
          <p:nvPr/>
        </p:nvSpPr>
        <p:spPr>
          <a:xfrm>
            <a:off x="457200" y="6108700"/>
            <a:ext cx="8238153" cy="369332"/>
          </a:xfrm>
          <a:prstGeom prst="rect">
            <a:avLst/>
          </a:prstGeom>
          <a:noFill/>
        </p:spPr>
        <p:txBody>
          <a:bodyPr wrap="none" rtlCol="0">
            <a:spAutoFit/>
          </a:bodyPr>
          <a:lstStyle/>
          <a:p>
            <a:r>
              <a:rPr lang="en-US" dirty="0" smtClean="0"/>
              <a:t>http://employees.csbsju.edu/hjakubowski/classes/ch331/protstructure/hofmeister.gif</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Cumarinas em interfaces</a:t>
            </a:r>
            <a:endParaRPr lang="en-US" dirty="0"/>
          </a:p>
        </p:txBody>
      </p:sp>
      <p:sp>
        <p:nvSpPr>
          <p:cNvPr id="3" name="Content Placeholder 2"/>
          <p:cNvSpPr>
            <a:spLocks noGrp="1"/>
          </p:cNvSpPr>
          <p:nvPr>
            <p:ph idx="1"/>
          </p:nvPr>
        </p:nvSpPr>
        <p:spPr>
          <a:xfrm>
            <a:off x="457200" y="1600200"/>
            <a:ext cx="8229600" cy="4961467"/>
          </a:xfrm>
        </p:spPr>
        <p:txBody>
          <a:bodyPr>
            <a:normAutofit fontScale="70000" lnSpcReduction="20000"/>
          </a:bodyPr>
          <a:lstStyle/>
          <a:p>
            <a:r>
              <a:rPr lang="en-US" dirty="0" err="1" smtClean="0"/>
              <a:t>Tahara</a:t>
            </a:r>
            <a:r>
              <a:rPr lang="en-US" dirty="0" smtClean="0"/>
              <a:t> and colleagues found that the spectra of all five </a:t>
            </a:r>
            <a:r>
              <a:rPr lang="en-US" dirty="0" err="1" smtClean="0"/>
              <a:t>coumarin</a:t>
            </a:r>
            <a:r>
              <a:rPr lang="en-US" dirty="0" smtClean="0"/>
              <a:t> dyes at the air/water interface resembled a cross between the bulk spectra of </a:t>
            </a:r>
            <a:r>
              <a:rPr lang="en-US" dirty="0" err="1" smtClean="0"/>
              <a:t>coumarin</a:t>
            </a:r>
            <a:r>
              <a:rPr lang="en-US" dirty="0" smtClean="0"/>
              <a:t> in polar water and non-polar hexane. This is because the dye molecules were positioned partly in the polar water and partly in the non-polar air at the interface. … the closeness of the spectra to either the spectrum in water or in hexane changed depending on the precise structure of each </a:t>
            </a:r>
            <a:r>
              <a:rPr lang="en-US" dirty="0" err="1" smtClean="0"/>
              <a:t>coumarin</a:t>
            </a:r>
            <a:r>
              <a:rPr lang="en-US" dirty="0" smtClean="0"/>
              <a:t> dye.  …even molecules having similar structures experience substantially different polarity at the air/water interface.  …different molecules were positioned at slightly different angles at the interface of air and water so have different sections of their structures submerged and are, consequently, in quantitatively different surroundings. </a:t>
            </a:r>
          </a:p>
          <a:p>
            <a:r>
              <a:rPr lang="en-US" dirty="0" smtClean="0">
                <a:hlinkClick r:id="rId2"/>
              </a:rPr>
              <a:t>http://www.rikenresearch.riken.jp/eng/research/6068</a:t>
            </a:r>
            <a:r>
              <a:rPr lang="en-US" dirty="0" smtClean="0"/>
              <a: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2374</TotalTime>
  <Words>1451</Words>
  <Application>Microsoft Macintosh PowerPoint</Application>
  <PresentationFormat>On-screen Show (4:3)</PresentationFormat>
  <Paragraphs>70</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Água em superfícies e interfaces</vt:lpstr>
      <vt:lpstr>Comportamentos inesperados</vt:lpstr>
      <vt:lpstr>Água junto de superfícies</vt:lpstr>
      <vt:lpstr>Um assunto muito amplo</vt:lpstr>
      <vt:lpstr>Efeito de sais sobre γ</vt:lpstr>
      <vt:lpstr>Efeito de sais sobre a solubilidade do benzeno</vt:lpstr>
      <vt:lpstr>Protein association in salt solutions</vt:lpstr>
      <vt:lpstr>Slide 8</vt:lpstr>
      <vt:lpstr>Cumarinas em interfaces</vt:lpstr>
      <vt:lpstr>Cumarinas em interfaces</vt:lpstr>
      <vt:lpstr>Slide 11</vt:lpstr>
      <vt:lpstr>Slide 12</vt:lpstr>
      <vt:lpstr>Água em superfícies metálicas</vt:lpstr>
      <vt:lpstr>STM</vt:lpstr>
      <vt:lpstr>TPD</vt:lpstr>
      <vt:lpstr>Monocamada +  nanocristais</vt:lpstr>
      <vt:lpstr>Água em interfaces</vt:lpstr>
      <vt:lpstr>Exercícios </vt:lpstr>
    </vt:vector>
  </TitlesOfParts>
  <Company>Unicamp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Água em interfaces</dc:title>
  <dc:creator>Fernando Galembeck</dc:creator>
  <cp:lastModifiedBy>Fernando Galembeck</cp:lastModifiedBy>
  <cp:revision>18</cp:revision>
  <dcterms:created xsi:type="dcterms:W3CDTF">2011-05-20T10:05:08Z</dcterms:created>
  <dcterms:modified xsi:type="dcterms:W3CDTF">2011-05-20T14:37:22Z</dcterms:modified>
</cp:coreProperties>
</file>